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620" r:id="rId2"/>
    <p:sldId id="1015" r:id="rId3"/>
    <p:sldId id="1008" r:id="rId4"/>
    <p:sldId id="1009" r:id="rId5"/>
    <p:sldId id="1010" r:id="rId6"/>
    <p:sldId id="1011" r:id="rId7"/>
    <p:sldId id="1012" r:id="rId8"/>
    <p:sldId id="1014" r:id="rId9"/>
    <p:sldId id="1018" r:id="rId10"/>
    <p:sldId id="978" r:id="rId11"/>
    <p:sldId id="979" r:id="rId12"/>
    <p:sldId id="972" r:id="rId13"/>
    <p:sldId id="973" r:id="rId14"/>
    <p:sldId id="997" r:id="rId15"/>
    <p:sldId id="987" r:id="rId16"/>
    <p:sldId id="988" r:id="rId17"/>
    <p:sldId id="654" r:id="rId18"/>
    <p:sldId id="676" r:id="rId19"/>
    <p:sldId id="1021" r:id="rId20"/>
    <p:sldId id="1022" r:id="rId21"/>
    <p:sldId id="675" r:id="rId22"/>
    <p:sldId id="653" r:id="rId23"/>
    <p:sldId id="989" r:id="rId24"/>
    <p:sldId id="761" r:id="rId25"/>
    <p:sldId id="998" r:id="rId26"/>
    <p:sldId id="895" r:id="rId27"/>
    <p:sldId id="770" r:id="rId28"/>
    <p:sldId id="772" r:id="rId29"/>
    <p:sldId id="1024" r:id="rId30"/>
    <p:sldId id="773" r:id="rId31"/>
    <p:sldId id="990" r:id="rId32"/>
    <p:sldId id="841" r:id="rId33"/>
    <p:sldId id="983" r:id="rId34"/>
    <p:sldId id="984" r:id="rId35"/>
    <p:sldId id="1006" r:id="rId36"/>
    <p:sldId id="985" r:id="rId37"/>
    <p:sldId id="1020" r:id="rId38"/>
    <p:sldId id="986" r:id="rId39"/>
    <p:sldId id="558" r:id="rId40"/>
    <p:sldId id="888" r:id="rId41"/>
    <p:sldId id="712" r:id="rId42"/>
    <p:sldId id="433" r:id="rId43"/>
    <p:sldId id="434" r:id="rId44"/>
    <p:sldId id="607" r:id="rId45"/>
    <p:sldId id="610" r:id="rId46"/>
    <p:sldId id="641" r:id="rId47"/>
    <p:sldId id="715" r:id="rId48"/>
    <p:sldId id="465" r:id="rId49"/>
    <p:sldId id="467" r:id="rId50"/>
    <p:sldId id="859" r:id="rId51"/>
    <p:sldId id="849" r:id="rId52"/>
    <p:sldId id="817" r:id="rId53"/>
    <p:sldId id="1025" r:id="rId54"/>
    <p:sldId id="1000" r:id="rId55"/>
    <p:sldId id="820" r:id="rId56"/>
    <p:sldId id="1019" r:id="rId57"/>
    <p:sldId id="902" r:id="rId58"/>
    <p:sldId id="1016" r:id="rId59"/>
    <p:sldId id="1023" r:id="rId60"/>
    <p:sldId id="953" r:id="rId61"/>
    <p:sldId id="782" r:id="rId62"/>
    <p:sldId id="1004" r:id="rId63"/>
    <p:sldId id="991" r:id="rId64"/>
    <p:sldId id="992" r:id="rId65"/>
    <p:sldId id="999" r:id="rId66"/>
    <p:sldId id="993" r:id="rId67"/>
    <p:sldId id="996" r:id="rId68"/>
    <p:sldId id="994" r:id="rId69"/>
    <p:sldId id="995" r:id="rId70"/>
    <p:sldId id="963" r:id="rId71"/>
    <p:sldId id="1002" r:id="rId72"/>
    <p:sldId id="1003" r:id="rId73"/>
    <p:sldId id="567" r:id="rId74"/>
    <p:sldId id="642" r:id="rId75"/>
    <p:sldId id="520" r:id="rId76"/>
    <p:sldId id="959" r:id="rId77"/>
    <p:sldId id="960" r:id="rId78"/>
    <p:sldId id="572" r:id="rId79"/>
    <p:sldId id="514" r:id="rId80"/>
    <p:sldId id="515" r:id="rId81"/>
    <p:sldId id="519" r:id="rId82"/>
    <p:sldId id="860" r:id="rId83"/>
    <p:sldId id="896" r:id="rId84"/>
    <p:sldId id="944" r:id="rId85"/>
    <p:sldId id="328" r:id="rId86"/>
    <p:sldId id="595" r:id="rId87"/>
    <p:sldId id="375" r:id="rId88"/>
    <p:sldId id="387" r:id="rId89"/>
    <p:sldId id="368" r:id="rId90"/>
    <p:sldId id="320" r:id="rId91"/>
    <p:sldId id="727" r:id="rId92"/>
    <p:sldId id="307" r:id="rId93"/>
    <p:sldId id="379" r:id="rId94"/>
    <p:sldId id="907" r:id="rId95"/>
    <p:sldId id="474" r:id="rId96"/>
    <p:sldId id="690" r:id="rId97"/>
    <p:sldId id="958" r:id="rId98"/>
    <p:sldId id="957" r:id="rId99"/>
    <p:sldId id="898" r:id="rId100"/>
    <p:sldId id="891" r:id="rId101"/>
    <p:sldId id="742" r:id="rId102"/>
    <p:sldId id="760" r:id="rId103"/>
    <p:sldId id="1005" r:id="rId104"/>
    <p:sldId id="954" r:id="rId105"/>
    <p:sldId id="955" r:id="rId106"/>
    <p:sldId id="964" r:id="rId107"/>
    <p:sldId id="965" r:id="rId108"/>
    <p:sldId id="904" r:id="rId109"/>
    <p:sldId id="905" r:id="rId110"/>
    <p:sldId id="709" r:id="rId111"/>
    <p:sldId id="710" r:id="rId112"/>
    <p:sldId id="890" r:id="rId113"/>
    <p:sldId id="948" r:id="rId114"/>
    <p:sldId id="949" r:id="rId115"/>
    <p:sldId id="833" r:id="rId116"/>
    <p:sldId id="850" r:id="rId117"/>
    <p:sldId id="853" r:id="rId118"/>
    <p:sldId id="950" r:id="rId119"/>
    <p:sldId id="951" r:id="rId120"/>
    <p:sldId id="966" r:id="rId1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36427"/>
    </p:cViewPr>
  </p:outlineViewPr>
  <p:notesTextViewPr>
    <p:cViewPr>
      <p:scale>
        <a:sx n="100" d="100"/>
        <a:sy n="100" d="100"/>
      </p:scale>
      <p:origin x="0" y="0"/>
    </p:cViewPr>
  </p:notesTextViewPr>
  <p:sorterViewPr>
    <p:cViewPr>
      <p:scale>
        <a:sx n="76" d="100"/>
        <a:sy n="76" d="100"/>
      </p:scale>
      <p:origin x="0" y="7140"/>
    </p:cViewPr>
  </p:sorterViewPr>
  <p:notesViewPr>
    <p:cSldViewPr>
      <p:cViewPr varScale="1">
        <p:scale>
          <a:sx n="67" d="100"/>
          <a:sy n="67" d="100"/>
        </p:scale>
        <p:origin x="3120" y="77"/>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72448E-1A7B-4AF8-AF2E-3BE25ED68D6D}" type="datetimeFigureOut">
              <a:rPr kumimoji="1" lang="ja-JP" altLang="en-US" smtClean="0"/>
              <a:pPr/>
              <a:t>2014/7/18</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A3E69F-CD40-47C0-9743-F8399F2DFC0A}" type="slidenum">
              <a:rPr kumimoji="1" lang="ja-JP" altLang="en-US" smtClean="0"/>
              <a:pPr/>
              <a:t>&lt;#&gt;</a:t>
            </a:fld>
            <a:endParaRPr kumimoji="1" lang="ja-JP" altLang="en-US"/>
          </a:p>
        </p:txBody>
      </p:sp>
    </p:spTree>
    <p:extLst>
      <p:ext uri="{BB962C8B-B14F-4D97-AF65-F5344CB8AC3E}">
        <p14:creationId xmlns="" xmlns:p14="http://schemas.microsoft.com/office/powerpoint/2010/main" val="26342194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a:t>
            </a:fld>
            <a:endParaRPr kumimoji="1" lang="ja-JP" altLang="en-US"/>
          </a:p>
        </p:txBody>
      </p:sp>
    </p:spTree>
    <p:extLst>
      <p:ext uri="{BB962C8B-B14F-4D97-AF65-F5344CB8AC3E}">
        <p14:creationId xmlns="" xmlns:p14="http://schemas.microsoft.com/office/powerpoint/2010/main" val="966639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a:t>
            </a:fld>
            <a:endParaRPr kumimoji="1" lang="ja-JP" altLang="en-US"/>
          </a:p>
        </p:txBody>
      </p:sp>
    </p:spTree>
    <p:extLst>
      <p:ext uri="{BB962C8B-B14F-4D97-AF65-F5344CB8AC3E}">
        <p14:creationId xmlns="" xmlns:p14="http://schemas.microsoft.com/office/powerpoint/2010/main" val="12300431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102</a:t>
            </a:fld>
            <a:endParaRPr kumimoji="1" lang="ja-JP"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103</a:t>
            </a:fld>
            <a:endParaRPr kumimoji="1" lang="ja-JP" altLang="en-US"/>
          </a:p>
        </p:txBody>
      </p:sp>
    </p:spTree>
    <p:extLst>
      <p:ext uri="{BB962C8B-B14F-4D97-AF65-F5344CB8AC3E}">
        <p14:creationId xmlns="" xmlns:p14="http://schemas.microsoft.com/office/powerpoint/2010/main" val="40951404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104</a:t>
            </a:fld>
            <a:endParaRPr kumimoji="1" lang="ja-JP" altLang="en-US"/>
          </a:p>
        </p:txBody>
      </p:sp>
    </p:spTree>
    <p:extLst>
      <p:ext uri="{BB962C8B-B14F-4D97-AF65-F5344CB8AC3E}">
        <p14:creationId xmlns="" xmlns:p14="http://schemas.microsoft.com/office/powerpoint/2010/main" val="1179628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105</a:t>
            </a:fld>
            <a:endParaRPr kumimoji="1" lang="ja-JP" altLang="en-US"/>
          </a:p>
        </p:txBody>
      </p:sp>
    </p:spTree>
    <p:extLst>
      <p:ext uri="{BB962C8B-B14F-4D97-AF65-F5344CB8AC3E}">
        <p14:creationId xmlns="" xmlns:p14="http://schemas.microsoft.com/office/powerpoint/2010/main" val="10593661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AF58713-8899-4C55-AA32-484E73E55E1A}" type="slidenum">
              <a:rPr kumimoji="1" lang="ja-JP" altLang="en-US" smtClean="0"/>
              <a:pPr/>
              <a:t>106</a:t>
            </a:fld>
            <a:endParaRPr kumimoji="1" lang="ja-JP" altLang="en-US"/>
          </a:p>
        </p:txBody>
      </p:sp>
    </p:spTree>
    <p:extLst>
      <p:ext uri="{BB962C8B-B14F-4D97-AF65-F5344CB8AC3E}">
        <p14:creationId xmlns="" xmlns:p14="http://schemas.microsoft.com/office/powerpoint/2010/main" val="1502295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107</a:t>
            </a:fld>
            <a:endParaRPr kumimoji="1" lang="ja-JP"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108</a:t>
            </a:fld>
            <a:endParaRPr kumimoji="1" lang="ja-JP"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109</a:t>
            </a:fld>
            <a:endParaRPr kumimoji="1" lang="ja-JP"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110</a:t>
            </a:fld>
            <a:endParaRPr kumimoji="1" lang="ja-JP"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111</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a:t>
            </a:fld>
            <a:endParaRPr kumimoji="1" lang="ja-JP" altLang="en-US"/>
          </a:p>
        </p:txBody>
      </p:sp>
    </p:spTree>
    <p:extLst>
      <p:ext uri="{BB962C8B-B14F-4D97-AF65-F5344CB8AC3E}">
        <p14:creationId xmlns="" xmlns:p14="http://schemas.microsoft.com/office/powerpoint/2010/main" val="12143889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112</a:t>
            </a:fld>
            <a:endParaRPr kumimoji="1" lang="ja-JP"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113</a:t>
            </a:fld>
            <a:endParaRPr kumimoji="1" lang="ja-JP"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114</a:t>
            </a:fld>
            <a:endParaRPr kumimoji="1" lang="ja-JP"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115</a:t>
            </a:fld>
            <a:endParaRPr kumimoji="1" lang="ja-JP" altLang="en-US"/>
          </a:p>
        </p:txBody>
      </p:sp>
    </p:spTree>
    <p:extLst>
      <p:ext uri="{BB962C8B-B14F-4D97-AF65-F5344CB8AC3E}">
        <p14:creationId xmlns="" xmlns:p14="http://schemas.microsoft.com/office/powerpoint/2010/main" val="32183081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116</a:t>
            </a:fld>
            <a:endParaRPr kumimoji="1" lang="ja-JP"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117</a:t>
            </a:fld>
            <a:endParaRPr kumimoji="1" lang="ja-JP" altLang="en-US"/>
          </a:p>
        </p:txBody>
      </p:sp>
    </p:spTree>
    <p:extLst>
      <p:ext uri="{BB962C8B-B14F-4D97-AF65-F5344CB8AC3E}">
        <p14:creationId xmlns="" xmlns:p14="http://schemas.microsoft.com/office/powerpoint/2010/main" val="28024637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118</a:t>
            </a:fld>
            <a:endParaRPr kumimoji="1" lang="ja-JP"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119</a:t>
            </a:fld>
            <a:endParaRPr kumimoji="1" lang="ja-JP"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120</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15</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16</a:t>
            </a:fld>
            <a:endParaRPr kumimoji="1" lang="ja-JP" altLang="en-US"/>
          </a:p>
        </p:txBody>
      </p:sp>
    </p:spTree>
    <p:extLst>
      <p:ext uri="{BB962C8B-B14F-4D97-AF65-F5344CB8AC3E}">
        <p14:creationId xmlns="" xmlns:p14="http://schemas.microsoft.com/office/powerpoint/2010/main" val="215704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6F5E54E-395C-4BE1-8B80-33DF2B3543CD}" type="slidenum">
              <a:rPr kumimoji="1" lang="ja-JP" altLang="en-US" smtClean="0"/>
              <a:pPr/>
              <a:t>18</a:t>
            </a:fld>
            <a:endParaRPr kumimoji="1" lang="ja-JP" altLang="en-US"/>
          </a:p>
        </p:txBody>
      </p:sp>
    </p:spTree>
    <p:extLst>
      <p:ext uri="{BB962C8B-B14F-4D97-AF65-F5344CB8AC3E}">
        <p14:creationId xmlns="" xmlns:p14="http://schemas.microsoft.com/office/powerpoint/2010/main" val="2181889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6F5E54E-395C-4BE1-8B80-33DF2B3543CD}" type="slidenum">
              <a:rPr kumimoji="1" lang="ja-JP" altLang="en-US" smtClean="0"/>
              <a:pPr/>
              <a:t>19</a:t>
            </a:fld>
            <a:endParaRPr kumimoji="1" lang="ja-JP" altLang="en-US"/>
          </a:p>
        </p:txBody>
      </p:sp>
    </p:spTree>
    <p:extLst>
      <p:ext uri="{BB962C8B-B14F-4D97-AF65-F5344CB8AC3E}">
        <p14:creationId xmlns="" xmlns:p14="http://schemas.microsoft.com/office/powerpoint/2010/main" val="24185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20</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21</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6F5E54E-395C-4BE1-8B80-33DF2B3543CD}" type="slidenum">
              <a:rPr kumimoji="1" lang="ja-JP" altLang="en-US" smtClean="0"/>
              <a:pPr/>
              <a:t>22</a:t>
            </a:fld>
            <a:endParaRPr kumimoji="1" lang="ja-JP" altLang="en-US"/>
          </a:p>
        </p:txBody>
      </p:sp>
    </p:spTree>
    <p:extLst>
      <p:ext uri="{BB962C8B-B14F-4D97-AF65-F5344CB8AC3E}">
        <p14:creationId xmlns="" xmlns:p14="http://schemas.microsoft.com/office/powerpoint/2010/main" val="9284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24</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25</a:t>
            </a:fld>
            <a:endParaRPr kumimoji="1" lang="ja-JP" altLang="en-US"/>
          </a:p>
        </p:txBody>
      </p:sp>
    </p:spTree>
    <p:extLst>
      <p:ext uri="{BB962C8B-B14F-4D97-AF65-F5344CB8AC3E}">
        <p14:creationId xmlns="" xmlns:p14="http://schemas.microsoft.com/office/powerpoint/2010/main" val="1678149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26</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27</a:t>
            </a:fld>
            <a:endParaRPr kumimoji="1" lang="ja-JP" altLang="en-US"/>
          </a:p>
        </p:txBody>
      </p:sp>
    </p:spTree>
    <p:extLst>
      <p:ext uri="{BB962C8B-B14F-4D97-AF65-F5344CB8AC3E}">
        <p14:creationId xmlns="" xmlns:p14="http://schemas.microsoft.com/office/powerpoint/2010/main" val="776481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28</a:t>
            </a:fld>
            <a:endParaRPr kumimoji="1" lang="ja-JP" altLang="en-US"/>
          </a:p>
        </p:txBody>
      </p:sp>
    </p:spTree>
    <p:extLst>
      <p:ext uri="{BB962C8B-B14F-4D97-AF65-F5344CB8AC3E}">
        <p14:creationId xmlns="" xmlns:p14="http://schemas.microsoft.com/office/powerpoint/2010/main" val="2454100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B5BAD00-7EAF-4796-94BB-938237CE731C}" type="slidenum">
              <a:rPr kumimoji="1" lang="ja-JP" altLang="en-US" smtClean="0"/>
              <a:pPr/>
              <a:t>30</a:t>
            </a:fld>
            <a:endParaRPr kumimoji="1" lang="ja-JP" altLang="en-US"/>
          </a:p>
        </p:txBody>
      </p:sp>
    </p:spTree>
    <p:extLst>
      <p:ext uri="{BB962C8B-B14F-4D97-AF65-F5344CB8AC3E}">
        <p14:creationId xmlns="" xmlns:p14="http://schemas.microsoft.com/office/powerpoint/2010/main" val="179066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31</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32</a:t>
            </a:fld>
            <a:endParaRPr kumimoji="1" lang="ja-JP" altLang="en-US"/>
          </a:p>
        </p:txBody>
      </p:sp>
    </p:spTree>
    <p:extLst>
      <p:ext uri="{BB962C8B-B14F-4D97-AF65-F5344CB8AC3E}">
        <p14:creationId xmlns="" xmlns:p14="http://schemas.microsoft.com/office/powerpoint/2010/main" val="1646125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33</a:t>
            </a:fld>
            <a:endParaRPr kumimoji="1" lang="ja-JP" altLang="en-US"/>
          </a:p>
        </p:txBody>
      </p:sp>
    </p:spTree>
    <p:extLst>
      <p:ext uri="{BB962C8B-B14F-4D97-AF65-F5344CB8AC3E}">
        <p14:creationId xmlns="" xmlns:p14="http://schemas.microsoft.com/office/powerpoint/2010/main" val="349382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34</a:t>
            </a:fld>
            <a:endParaRPr kumimoji="1" lang="ja-JP" altLang="en-US"/>
          </a:p>
        </p:txBody>
      </p:sp>
    </p:spTree>
    <p:extLst>
      <p:ext uri="{BB962C8B-B14F-4D97-AF65-F5344CB8AC3E}">
        <p14:creationId xmlns="" xmlns:p14="http://schemas.microsoft.com/office/powerpoint/2010/main" val="4127996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35</a:t>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36</a:t>
            </a:fld>
            <a:endParaRPr kumimoji="1" lang="ja-JP" altLang="en-US"/>
          </a:p>
        </p:txBody>
      </p:sp>
    </p:spTree>
    <p:extLst>
      <p:ext uri="{BB962C8B-B14F-4D97-AF65-F5344CB8AC3E}">
        <p14:creationId xmlns="" xmlns:p14="http://schemas.microsoft.com/office/powerpoint/2010/main" val="1509453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37</a:t>
            </a:fld>
            <a:endParaRPr kumimoji="1" lang="ja-JP" altLang="en-US"/>
          </a:p>
        </p:txBody>
      </p:sp>
    </p:spTree>
    <p:extLst>
      <p:ext uri="{BB962C8B-B14F-4D97-AF65-F5344CB8AC3E}">
        <p14:creationId xmlns="" xmlns:p14="http://schemas.microsoft.com/office/powerpoint/2010/main" val="3162983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38</a:t>
            </a:fld>
            <a:endParaRPr kumimoji="1" lang="ja-JP" altLang="en-US"/>
          </a:p>
        </p:txBody>
      </p:sp>
    </p:spTree>
    <p:extLst>
      <p:ext uri="{BB962C8B-B14F-4D97-AF65-F5344CB8AC3E}">
        <p14:creationId xmlns="" xmlns:p14="http://schemas.microsoft.com/office/powerpoint/2010/main" val="3130858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39</a:t>
            </a:fld>
            <a:endParaRPr kumimoji="1" lang="ja-JP" altLang="en-US"/>
          </a:p>
        </p:txBody>
      </p:sp>
    </p:spTree>
    <p:extLst>
      <p:ext uri="{BB962C8B-B14F-4D97-AF65-F5344CB8AC3E}">
        <p14:creationId xmlns="" xmlns:p14="http://schemas.microsoft.com/office/powerpoint/2010/main" val="2669445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40</a:t>
            </a:fld>
            <a:endParaRPr kumimoji="1" lang="ja-JP" altLang="en-US"/>
          </a:p>
        </p:txBody>
      </p:sp>
    </p:spTree>
    <p:extLst>
      <p:ext uri="{BB962C8B-B14F-4D97-AF65-F5344CB8AC3E}">
        <p14:creationId xmlns="" xmlns:p14="http://schemas.microsoft.com/office/powerpoint/2010/main" val="388520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a:t>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41</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42</a:t>
            </a:fld>
            <a:endParaRPr kumimoji="1" lang="ja-JP" altLang="en-US"/>
          </a:p>
        </p:txBody>
      </p:sp>
    </p:spTree>
    <p:extLst>
      <p:ext uri="{BB962C8B-B14F-4D97-AF65-F5344CB8AC3E}">
        <p14:creationId xmlns="" xmlns:p14="http://schemas.microsoft.com/office/powerpoint/2010/main" val="3507598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43</a:t>
            </a:fld>
            <a:endParaRPr kumimoji="1" lang="ja-JP" altLang="en-US"/>
          </a:p>
        </p:txBody>
      </p:sp>
    </p:spTree>
    <p:extLst>
      <p:ext uri="{BB962C8B-B14F-4D97-AF65-F5344CB8AC3E}">
        <p14:creationId xmlns="" xmlns:p14="http://schemas.microsoft.com/office/powerpoint/2010/main" val="900493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　</a:t>
            </a:r>
            <a:r>
              <a:rPr lang="en-US" altLang="ja-JP" dirty="0" smtClean="0"/>
              <a:t>Google Now</a:t>
            </a:r>
            <a:r>
              <a:rPr lang="ja-JP" altLang="en-US" dirty="0" smtClean="0"/>
              <a:t>は利用者のカレンダー、検索履歴、</a:t>
            </a:r>
            <a:r>
              <a:rPr lang="en-US" altLang="ja-JP" dirty="0" smtClean="0"/>
              <a:t>Gmail</a:t>
            </a:r>
            <a:r>
              <a:rPr lang="ja-JP" altLang="en-US" dirty="0" smtClean="0"/>
              <a:t>などを参照して、利用者の情報を抽出し、カード形式で表示する。利用者がプロフィールなど、個人情報を入力するのではなく、抽出したデータを</a:t>
            </a:r>
            <a:r>
              <a:rPr lang="en-US" altLang="ja-JP" dirty="0" smtClean="0"/>
              <a:t>Google Now</a:t>
            </a:r>
            <a:r>
              <a:rPr lang="ja-JP" altLang="en-US" dirty="0" smtClean="0"/>
              <a:t>が解析し、利用者が欲している情報を能動的に表示する。</a:t>
            </a:r>
          </a:p>
          <a:p>
            <a:r>
              <a:rPr lang="ja-JP" altLang="en-US" dirty="0" smtClean="0"/>
              <a:t>　人間の秘書のように、こちらが尋ねる前に、欲しい情報を提示する。</a:t>
            </a:r>
            <a:r>
              <a:rPr lang="en-US" altLang="ja-JP" dirty="0" smtClean="0"/>
              <a:t>Google Now</a:t>
            </a:r>
            <a:r>
              <a:rPr lang="ja-JP" altLang="en-US" dirty="0" smtClean="0"/>
              <a:t>がこちらの行動を監視しており、気味が悪いところはあるが、それ以上の利便性を感じる。</a:t>
            </a:r>
            <a:r>
              <a:rPr lang="en-US" altLang="ja-JP" dirty="0" smtClean="0"/>
              <a:t>Google Now</a:t>
            </a:r>
            <a:r>
              <a:rPr lang="ja-JP" altLang="en-US" dirty="0" smtClean="0"/>
              <a:t>は</a:t>
            </a:r>
            <a:r>
              <a:rPr lang="en-US" altLang="ja-JP" dirty="0" smtClean="0"/>
              <a:t>Android</a:t>
            </a:r>
            <a:r>
              <a:rPr lang="ja-JP" altLang="en-US" dirty="0" smtClean="0"/>
              <a:t>（アンドロイド）の一機能として、既にスマホで利用されている。もちろん、スマホでも</a:t>
            </a:r>
            <a:r>
              <a:rPr lang="en-US" altLang="ja-JP" dirty="0" smtClean="0"/>
              <a:t>Google Now</a:t>
            </a:r>
            <a:r>
              <a:rPr lang="ja-JP" altLang="en-US" dirty="0" smtClean="0"/>
              <a:t>を使ってきたが、これに比べ</a:t>
            </a:r>
            <a:r>
              <a:rPr lang="en-US" altLang="ja-JP" dirty="0" smtClean="0"/>
              <a:t>Google Glass</a:t>
            </a:r>
            <a:r>
              <a:rPr lang="ja-JP" altLang="en-US" dirty="0" smtClean="0"/>
              <a:t>では目の前に情報が表示され、瞬時に情報を閲覧できるため、圧倒的に便利である。</a:t>
            </a:r>
          </a:p>
          <a:p>
            <a:endParaRPr kumimoji="1" lang="ja-JP" altLang="en-US" dirty="0"/>
          </a:p>
        </p:txBody>
      </p:sp>
      <p:sp>
        <p:nvSpPr>
          <p:cNvPr id="4" name="スライド番号プレースホルダ 3"/>
          <p:cNvSpPr>
            <a:spLocks noGrp="1"/>
          </p:cNvSpPr>
          <p:nvPr>
            <p:ph type="sldNum" sz="quarter" idx="10"/>
          </p:nvPr>
        </p:nvSpPr>
        <p:spPr/>
        <p:txBody>
          <a:bodyPr/>
          <a:lstStyle/>
          <a:p>
            <a:fld id="{9407114B-0554-41DF-B167-43F1B0D6961A}" type="slidenum">
              <a:rPr kumimoji="1" lang="ja-JP" altLang="en-US" smtClean="0"/>
              <a:pPr/>
              <a:t>44</a:t>
            </a:fld>
            <a:endParaRPr kumimoji="1" lang="ja-JP" altLang="en-US"/>
          </a:p>
        </p:txBody>
      </p:sp>
    </p:spTree>
    <p:extLst>
      <p:ext uri="{BB962C8B-B14F-4D97-AF65-F5344CB8AC3E}">
        <p14:creationId xmlns="" xmlns:p14="http://schemas.microsoft.com/office/powerpoint/2010/main" val="2550173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　先に紹介した</a:t>
            </a:r>
            <a:r>
              <a:rPr lang="en-US" altLang="ja-JP" dirty="0" smtClean="0"/>
              <a:t>Field Trip</a:t>
            </a:r>
            <a:r>
              <a:rPr lang="ja-JP" altLang="en-US" dirty="0" smtClean="0"/>
              <a:t>は名所旧跡だけでなく、お薦めのレストランも教えてくれる。下の写真がその様子で、この近くに</a:t>
            </a:r>
            <a:r>
              <a:rPr lang="en-US" altLang="ja-JP" dirty="0" err="1" smtClean="0"/>
              <a:t>Zagat</a:t>
            </a:r>
            <a:r>
              <a:rPr lang="ja-JP" altLang="en-US" dirty="0" smtClean="0"/>
              <a:t>（</a:t>
            </a:r>
            <a:r>
              <a:rPr lang="en-US" altLang="ja-JP" dirty="0" smtClean="0"/>
              <a:t>Google</a:t>
            </a:r>
            <a:r>
              <a:rPr lang="ja-JP" altLang="en-US" dirty="0" smtClean="0"/>
              <a:t>が</a:t>
            </a:r>
            <a:r>
              <a:rPr lang="en-US" altLang="ja-JP" dirty="0" smtClean="0"/>
              <a:t>2011</a:t>
            </a:r>
            <a:r>
              <a:rPr lang="ja-JP" altLang="en-US" dirty="0" smtClean="0"/>
              <a:t>年に買収）が推奨する「</a:t>
            </a:r>
            <a:r>
              <a:rPr lang="en-US" altLang="ja-JP" dirty="0" err="1" smtClean="0"/>
              <a:t>Dishdash</a:t>
            </a:r>
            <a:r>
              <a:rPr lang="ja-JP" altLang="en-US" dirty="0" smtClean="0"/>
              <a:t>」というトルコ・アラブ料理店があることを示している</a:t>
            </a:r>
            <a:endParaRPr kumimoji="1" lang="ja-JP" altLang="en-US" dirty="0"/>
          </a:p>
        </p:txBody>
      </p:sp>
      <p:sp>
        <p:nvSpPr>
          <p:cNvPr id="4" name="スライド番号プレースホルダ 3"/>
          <p:cNvSpPr>
            <a:spLocks noGrp="1"/>
          </p:cNvSpPr>
          <p:nvPr>
            <p:ph type="sldNum" sz="quarter" idx="10"/>
          </p:nvPr>
        </p:nvSpPr>
        <p:spPr/>
        <p:txBody>
          <a:bodyPr/>
          <a:lstStyle/>
          <a:p>
            <a:fld id="{9407114B-0554-41DF-B167-43F1B0D6961A}" type="slidenum">
              <a:rPr kumimoji="1" lang="ja-JP" altLang="en-US" smtClean="0"/>
              <a:pPr/>
              <a:t>45</a:t>
            </a:fld>
            <a:endParaRPr kumimoji="1" lang="ja-JP" altLang="en-US"/>
          </a:p>
        </p:txBody>
      </p:sp>
    </p:spTree>
    <p:extLst>
      <p:ext uri="{BB962C8B-B14F-4D97-AF65-F5344CB8AC3E}">
        <p14:creationId xmlns="" xmlns:p14="http://schemas.microsoft.com/office/powerpoint/2010/main" val="2631542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46</a:t>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47</a:t>
            </a:fld>
            <a:endParaRPr kumimoji="1" lang="ja-JP" altLang="en-US"/>
          </a:p>
        </p:txBody>
      </p:sp>
    </p:spTree>
    <p:extLst>
      <p:ext uri="{BB962C8B-B14F-4D97-AF65-F5344CB8AC3E}">
        <p14:creationId xmlns="" xmlns:p14="http://schemas.microsoft.com/office/powerpoint/2010/main" val="1957468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48</a:t>
            </a:fld>
            <a:endParaRPr kumimoji="1" lang="ja-JP" altLang="en-US"/>
          </a:p>
        </p:txBody>
      </p:sp>
    </p:spTree>
    <p:extLst>
      <p:ext uri="{BB962C8B-B14F-4D97-AF65-F5344CB8AC3E}">
        <p14:creationId xmlns="" xmlns:p14="http://schemas.microsoft.com/office/powerpoint/2010/main" val="589571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49</a:t>
            </a:fld>
            <a:endParaRPr kumimoji="1" lang="ja-JP" altLang="en-US"/>
          </a:p>
        </p:txBody>
      </p:sp>
    </p:spTree>
    <p:extLst>
      <p:ext uri="{BB962C8B-B14F-4D97-AF65-F5344CB8AC3E}">
        <p14:creationId xmlns="" xmlns:p14="http://schemas.microsoft.com/office/powerpoint/2010/main" val="530859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50</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a:t>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51</a:t>
            </a:fld>
            <a:endParaRPr kumimoji="1" lang="ja-JP" altLang="en-US"/>
          </a:p>
        </p:txBody>
      </p:sp>
    </p:spTree>
    <p:extLst>
      <p:ext uri="{BB962C8B-B14F-4D97-AF65-F5344CB8AC3E}">
        <p14:creationId xmlns="" xmlns:p14="http://schemas.microsoft.com/office/powerpoint/2010/main" val="2111976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52</a:t>
            </a:fld>
            <a:endParaRPr kumimoji="1" lang="ja-JP" altLang="en-US"/>
          </a:p>
        </p:txBody>
      </p:sp>
    </p:spTree>
    <p:extLst>
      <p:ext uri="{BB962C8B-B14F-4D97-AF65-F5344CB8AC3E}">
        <p14:creationId xmlns="" xmlns:p14="http://schemas.microsoft.com/office/powerpoint/2010/main" val="2310564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54</a:t>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55</a:t>
            </a:fld>
            <a:endParaRPr kumimoji="1" lang="ja-JP" altLang="en-US"/>
          </a:p>
        </p:txBody>
      </p:sp>
    </p:spTree>
    <p:extLst>
      <p:ext uri="{BB962C8B-B14F-4D97-AF65-F5344CB8AC3E}">
        <p14:creationId xmlns="" xmlns:p14="http://schemas.microsoft.com/office/powerpoint/2010/main" val="21407875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56</a:t>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57</a:t>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58</a:t>
            </a:fld>
            <a:endParaRPr kumimoji="1"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2D3468F-7C08-4091-B987-93586C4A7562}" type="slidenum">
              <a:rPr kumimoji="1" lang="ja-JP" altLang="en-US" smtClean="0"/>
              <a:pPr/>
              <a:t>59</a:t>
            </a:fld>
            <a:endParaRPr kumimoji="1"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60</a:t>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61</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a:t>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62</a:t>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63</a:t>
            </a:fld>
            <a:endParaRPr kumimoji="1" lang="ja-JP" altLang="en-US"/>
          </a:p>
        </p:txBody>
      </p:sp>
    </p:spTree>
    <p:extLst>
      <p:ext uri="{BB962C8B-B14F-4D97-AF65-F5344CB8AC3E}">
        <p14:creationId xmlns="" xmlns:p14="http://schemas.microsoft.com/office/powerpoint/2010/main" val="585698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64</a:t>
            </a:fld>
            <a:endParaRPr kumimoji="1" lang="ja-JP" altLang="en-US"/>
          </a:p>
        </p:txBody>
      </p:sp>
    </p:spTree>
    <p:extLst>
      <p:ext uri="{BB962C8B-B14F-4D97-AF65-F5344CB8AC3E}">
        <p14:creationId xmlns="" xmlns:p14="http://schemas.microsoft.com/office/powerpoint/2010/main" val="4723284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65</a:t>
            </a:fld>
            <a:endParaRPr kumimoji="1" lang="ja-JP"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66</a:t>
            </a:fld>
            <a:endParaRPr kumimoji="1"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67</a:t>
            </a:fld>
            <a:endParaRPr kumimoji="1" lang="ja-JP"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68</a:t>
            </a:fld>
            <a:endParaRPr kumimoji="1" lang="ja-JP"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69</a:t>
            </a:fld>
            <a:endParaRPr kumimoji="1" lang="ja-JP" altLang="en-US"/>
          </a:p>
        </p:txBody>
      </p:sp>
    </p:spTree>
    <p:extLst>
      <p:ext uri="{BB962C8B-B14F-4D97-AF65-F5344CB8AC3E}">
        <p14:creationId xmlns="" xmlns:p14="http://schemas.microsoft.com/office/powerpoint/2010/main" val="25958562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70</a:t>
            </a:fld>
            <a:endParaRPr kumimoji="1" lang="ja-JP"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71</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a:t>
            </a:fld>
            <a:endParaRPr kumimoji="1" lang="ja-JP"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72</a:t>
            </a:fld>
            <a:endParaRPr kumimoji="1" lang="ja-JP"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73</a:t>
            </a:fld>
            <a:endParaRPr kumimoji="1" lang="ja-JP" altLang="en-US"/>
          </a:p>
        </p:txBody>
      </p:sp>
    </p:spTree>
    <p:extLst>
      <p:ext uri="{BB962C8B-B14F-4D97-AF65-F5344CB8AC3E}">
        <p14:creationId xmlns="" xmlns:p14="http://schemas.microsoft.com/office/powerpoint/2010/main" val="8597646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74</a:t>
            </a:fld>
            <a:endParaRPr kumimoji="1" lang="ja-JP"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75</a:t>
            </a:fld>
            <a:endParaRPr kumimoji="1" lang="ja-JP" altLang="en-US"/>
          </a:p>
        </p:txBody>
      </p:sp>
    </p:spTree>
    <p:extLst>
      <p:ext uri="{BB962C8B-B14F-4D97-AF65-F5344CB8AC3E}">
        <p14:creationId xmlns="" xmlns:p14="http://schemas.microsoft.com/office/powerpoint/2010/main" val="26259651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C18ACDB-9BE4-4AC2-B962-72821AD66045}" type="slidenum">
              <a:rPr lang="en-US" altLang="ja-JP" smtClean="0"/>
              <a:pPr/>
              <a:t>76</a:t>
            </a:fld>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77</a:t>
            </a:fld>
            <a:endParaRPr kumimoji="1" lang="ja-JP" altLang="en-US"/>
          </a:p>
        </p:txBody>
      </p:sp>
    </p:spTree>
    <p:extLst>
      <p:ext uri="{BB962C8B-B14F-4D97-AF65-F5344CB8AC3E}">
        <p14:creationId xmlns="" xmlns:p14="http://schemas.microsoft.com/office/powerpoint/2010/main" val="1987890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78</a:t>
            </a:fld>
            <a:endParaRPr kumimoji="1" lang="ja-JP" altLang="en-US"/>
          </a:p>
        </p:txBody>
      </p:sp>
    </p:spTree>
    <p:extLst>
      <p:ext uri="{BB962C8B-B14F-4D97-AF65-F5344CB8AC3E}">
        <p14:creationId xmlns="" xmlns:p14="http://schemas.microsoft.com/office/powerpoint/2010/main" val="24551814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79</a:t>
            </a:fld>
            <a:endParaRPr kumimoji="1" lang="ja-JP" altLang="en-US"/>
          </a:p>
        </p:txBody>
      </p:sp>
    </p:spTree>
    <p:extLst>
      <p:ext uri="{BB962C8B-B14F-4D97-AF65-F5344CB8AC3E}">
        <p14:creationId xmlns="" xmlns:p14="http://schemas.microsoft.com/office/powerpoint/2010/main" val="13822361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80</a:t>
            </a:fld>
            <a:endParaRPr kumimoji="1" lang="ja-JP" altLang="en-US"/>
          </a:p>
        </p:txBody>
      </p:sp>
    </p:spTree>
    <p:extLst>
      <p:ext uri="{BB962C8B-B14F-4D97-AF65-F5344CB8AC3E}">
        <p14:creationId xmlns="" xmlns:p14="http://schemas.microsoft.com/office/powerpoint/2010/main" val="42277432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81</a:t>
            </a:fld>
            <a:endParaRPr kumimoji="1" lang="ja-JP" altLang="en-US"/>
          </a:p>
        </p:txBody>
      </p:sp>
    </p:spTree>
    <p:extLst>
      <p:ext uri="{BB962C8B-B14F-4D97-AF65-F5344CB8AC3E}">
        <p14:creationId xmlns="" xmlns:p14="http://schemas.microsoft.com/office/powerpoint/2010/main" val="209947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a:t>
            </a:fld>
            <a:endParaRPr kumimoji="1" lang="ja-JP"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82</a:t>
            </a:fld>
            <a:endParaRPr kumimoji="1" lang="ja-JP"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83</a:t>
            </a:fld>
            <a:endParaRPr kumimoji="1" lang="ja-JP"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86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686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529AB8-0CA4-4BE1-9FFB-229D20BE022E}" type="slidenum">
              <a:rPr lang="ja-JP" altLang="en-US" smtClean="0">
                <a:ea typeface="ＭＳ Ｐゴシック" pitchFamily="50" charset="-128"/>
              </a:rPr>
              <a:pPr/>
              <a:t>84</a:t>
            </a:fld>
            <a:endParaRPr lang="ja-JP" altLang="en-US" smtClean="0">
              <a:ea typeface="ＭＳ Ｐゴシック" pitchFamily="50"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85</a:t>
            </a:fld>
            <a:endParaRPr kumimoji="1" lang="ja-JP" altLang="en-US"/>
          </a:p>
        </p:txBody>
      </p:sp>
    </p:spTree>
    <p:extLst>
      <p:ext uri="{BB962C8B-B14F-4D97-AF65-F5344CB8AC3E}">
        <p14:creationId xmlns="" xmlns:p14="http://schemas.microsoft.com/office/powerpoint/2010/main" val="38895235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86</a:t>
            </a:fld>
            <a:endParaRPr kumimoji="1" lang="ja-JP" altLang="en-US"/>
          </a:p>
        </p:txBody>
      </p:sp>
    </p:spTree>
    <p:extLst>
      <p:ext uri="{BB962C8B-B14F-4D97-AF65-F5344CB8AC3E}">
        <p14:creationId xmlns="" xmlns:p14="http://schemas.microsoft.com/office/powerpoint/2010/main" val="684804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87</a:t>
            </a:fld>
            <a:endParaRPr kumimoji="1" lang="ja-JP" altLang="en-US"/>
          </a:p>
        </p:txBody>
      </p:sp>
    </p:spTree>
    <p:extLst>
      <p:ext uri="{BB962C8B-B14F-4D97-AF65-F5344CB8AC3E}">
        <p14:creationId xmlns="" xmlns:p14="http://schemas.microsoft.com/office/powerpoint/2010/main" val="19630291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88</a:t>
            </a:fld>
            <a:endParaRPr kumimoji="1" lang="ja-JP" altLang="en-US"/>
          </a:p>
        </p:txBody>
      </p:sp>
    </p:spTree>
    <p:extLst>
      <p:ext uri="{BB962C8B-B14F-4D97-AF65-F5344CB8AC3E}">
        <p14:creationId xmlns="" xmlns:p14="http://schemas.microsoft.com/office/powerpoint/2010/main" val="1021896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89</a:t>
            </a:fld>
            <a:endParaRPr kumimoji="1" lang="ja-JP" altLang="en-US"/>
          </a:p>
        </p:txBody>
      </p:sp>
    </p:spTree>
    <p:extLst>
      <p:ext uri="{BB962C8B-B14F-4D97-AF65-F5344CB8AC3E}">
        <p14:creationId xmlns="" xmlns:p14="http://schemas.microsoft.com/office/powerpoint/2010/main" val="32103192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90</a:t>
            </a:fld>
            <a:endParaRPr kumimoji="1" lang="ja-JP" altLang="en-US"/>
          </a:p>
        </p:txBody>
      </p:sp>
    </p:spTree>
    <p:extLst>
      <p:ext uri="{BB962C8B-B14F-4D97-AF65-F5344CB8AC3E}">
        <p14:creationId xmlns="" xmlns:p14="http://schemas.microsoft.com/office/powerpoint/2010/main" val="41056116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91</a:t>
            </a:fld>
            <a:endParaRPr kumimoji="1" lang="ja-JP" altLang="en-US"/>
          </a:p>
        </p:txBody>
      </p:sp>
    </p:spTree>
    <p:extLst>
      <p:ext uri="{BB962C8B-B14F-4D97-AF65-F5344CB8AC3E}">
        <p14:creationId xmlns="" xmlns:p14="http://schemas.microsoft.com/office/powerpoint/2010/main" val="58569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a:t>
            </a:fld>
            <a:endParaRPr kumimoji="1" lang="ja-JP"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92</a:t>
            </a:fld>
            <a:endParaRPr kumimoji="1" lang="ja-JP" altLang="en-US"/>
          </a:p>
        </p:txBody>
      </p:sp>
    </p:spTree>
    <p:extLst>
      <p:ext uri="{BB962C8B-B14F-4D97-AF65-F5344CB8AC3E}">
        <p14:creationId xmlns="" xmlns:p14="http://schemas.microsoft.com/office/powerpoint/2010/main" val="30546245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93</a:t>
            </a:fld>
            <a:endParaRPr kumimoji="1" lang="ja-JP" altLang="en-US"/>
          </a:p>
        </p:txBody>
      </p:sp>
    </p:spTree>
    <p:extLst>
      <p:ext uri="{BB962C8B-B14F-4D97-AF65-F5344CB8AC3E}">
        <p14:creationId xmlns="" xmlns:p14="http://schemas.microsoft.com/office/powerpoint/2010/main" val="19269373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94</a:t>
            </a:fld>
            <a:endParaRPr kumimoji="1" lang="ja-JP" altLang="en-US"/>
          </a:p>
        </p:txBody>
      </p:sp>
    </p:spTree>
    <p:extLst>
      <p:ext uri="{BB962C8B-B14F-4D97-AF65-F5344CB8AC3E}">
        <p14:creationId xmlns="" xmlns:p14="http://schemas.microsoft.com/office/powerpoint/2010/main" val="2557690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95</a:t>
            </a:fld>
            <a:endParaRPr kumimoji="1" lang="ja-JP" altLang="en-US"/>
          </a:p>
        </p:txBody>
      </p:sp>
    </p:spTree>
    <p:extLst>
      <p:ext uri="{BB962C8B-B14F-4D97-AF65-F5344CB8AC3E}">
        <p14:creationId xmlns="" xmlns:p14="http://schemas.microsoft.com/office/powerpoint/2010/main" val="19528805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96</a:t>
            </a:fld>
            <a:endParaRPr kumimoji="1" lang="ja-JP"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97</a:t>
            </a:fld>
            <a:endParaRPr kumimoji="1" lang="ja-JP"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98</a:t>
            </a:fld>
            <a:endParaRPr kumimoji="1" lang="ja-JP" altLang="en-US"/>
          </a:p>
        </p:txBody>
      </p:sp>
    </p:spTree>
    <p:extLst>
      <p:ext uri="{BB962C8B-B14F-4D97-AF65-F5344CB8AC3E}">
        <p14:creationId xmlns="" xmlns:p14="http://schemas.microsoft.com/office/powerpoint/2010/main" val="41640214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99</a:t>
            </a:fld>
            <a:endParaRPr kumimoji="1" lang="ja-JP" altLang="en-US"/>
          </a:p>
        </p:txBody>
      </p:sp>
    </p:spTree>
    <p:extLst>
      <p:ext uri="{BB962C8B-B14F-4D97-AF65-F5344CB8AC3E}">
        <p14:creationId xmlns="" xmlns:p14="http://schemas.microsoft.com/office/powerpoint/2010/main" val="11858706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100</a:t>
            </a:fld>
            <a:endParaRPr kumimoji="1" lang="ja-JP"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101</a:t>
            </a:fld>
            <a:endParaRPr kumimoji="1" lang="ja-JP" altLang="en-US"/>
          </a:p>
        </p:txBody>
      </p:sp>
    </p:spTree>
    <p:extLst>
      <p:ext uri="{BB962C8B-B14F-4D97-AF65-F5344CB8AC3E}">
        <p14:creationId xmlns="" xmlns:p14="http://schemas.microsoft.com/office/powerpoint/2010/main" val="37834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89A494B-6CDE-433C-B427-5ECB6EF283B0}" type="datetimeFigureOut">
              <a:rPr kumimoji="1" lang="ja-JP" altLang="en-US" smtClean="0"/>
              <a:pPr/>
              <a:t>2014/7/18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E36ADA9-6A7D-460D-9C20-6A012FE52DD4}"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A494B-6CDE-433C-B427-5ECB6EF283B0}" type="datetimeFigureOut">
              <a:rPr kumimoji="1" lang="ja-JP" altLang="en-US" smtClean="0"/>
              <a:pPr/>
              <a:t>2014/7/18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6ADA9-6A7D-460D-9C20-6A012FE52DD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4.png"/></Relationships>
</file>

<file path=ppt/slides/_rels/slide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jp.wsj.com/news/articles/SB10001424052702304826804579619272713612770?mod=uzabas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www.amazon.co.jp/gp/product/images/414091193X/ref=dp_image_0?ie=UTF8&amp;n=465392&amp;s=book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RnVNbYdo2FU&amp;feature=player_embedde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amazon.co.jp/gp/reader/4990679903/ref=sib_dp_pt"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feature=player_embedded&amp;v=itdwWvAnNx4"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YcGk13HvSM4"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ired.jp/2014/01/29/google-buying-way-making-brain-irrelevant/"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jp.techcrunch.com/2014/04/24/20140423google-street-view-now-lets-you-go-back-in-time/?ncid=jpGsTC"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1.bp.blogspot.com/-sG9KAMFu0q4/U1dI-NZMT7I/AAAAAAAAOZ4/GPgxg7mAsXE/s1600/JapanEarthquake.png" TargetMode="External"/><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rnK3Swwv08k&amp;feature=player_embedded"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the-rich-boy.com/richlife/wp-content/uploads/2014/06/sos.jp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flickr.com/photos/19714819@N00/7694478124/"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9.xml.rels><?xml version="1.0" encoding="UTF-8" standalone="yes"?>
<Relationships xmlns="http://schemas.openxmlformats.org/package/2006/relationships"><Relationship Id="rId3" Type="http://schemas.openxmlformats.org/officeDocument/2006/relationships/hyperlink" Target="http://gigazine.net/news/20140127-google-free-taxi/"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i.gzn.jp/img/2014/01/27/google-free-taxi/fig5.png"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developer.cybozu.co.jp/akky/wp-content/uploads/2014/04/cups-map.png"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340768"/>
            <a:ext cx="9144000" cy="4608512"/>
          </a:xfrm>
          <a:solidFill>
            <a:srgbClr val="FFFF00"/>
          </a:solidFill>
          <a:ln>
            <a:solidFill>
              <a:schemeClr val="tx1">
                <a:lumMod val="95000"/>
                <a:lumOff val="5000"/>
              </a:schemeClr>
            </a:solidFill>
          </a:ln>
        </p:spPr>
        <p:txBody>
          <a:bodyPr>
            <a:normAutofit/>
          </a:bodyPr>
          <a:lstStyle/>
          <a:p>
            <a:r>
              <a:rPr lang="ja-JP" altLang="en-US" sz="6600" dirty="0" smtClean="0">
                <a:solidFill>
                  <a:schemeClr val="tx1">
                    <a:lumMod val="95000"/>
                    <a:lumOff val="5000"/>
                  </a:schemeClr>
                </a:solidFill>
              </a:rPr>
              <a:t>Ｇｏｏｇｌｅ戦略から</a:t>
            </a:r>
            <a:r>
              <a:rPr kumimoji="1" lang="ja-JP" altLang="en-US" sz="6600" dirty="0" smtClean="0">
                <a:solidFill>
                  <a:schemeClr val="tx1">
                    <a:lumMod val="95000"/>
                    <a:lumOff val="5000"/>
                  </a:schemeClr>
                </a:solidFill>
              </a:rPr>
              <a:t>見る</a:t>
            </a:r>
            <a:r>
              <a:rPr kumimoji="1" lang="en-US" altLang="ja-JP" sz="6600" dirty="0" smtClean="0">
                <a:solidFill>
                  <a:schemeClr val="tx1">
                    <a:lumMod val="95000"/>
                    <a:lumOff val="5000"/>
                  </a:schemeClr>
                </a:solidFill>
              </a:rPr>
              <a:t/>
            </a:r>
            <a:br>
              <a:rPr kumimoji="1" lang="en-US" altLang="ja-JP" sz="6600" dirty="0" smtClean="0">
                <a:solidFill>
                  <a:schemeClr val="tx1">
                    <a:lumMod val="95000"/>
                    <a:lumOff val="5000"/>
                  </a:schemeClr>
                </a:solidFill>
              </a:rPr>
            </a:br>
            <a:r>
              <a:rPr lang="ja-JP" altLang="en-US" sz="6600" dirty="0" smtClean="0">
                <a:solidFill>
                  <a:schemeClr val="tx1">
                    <a:lumMod val="95000"/>
                    <a:lumOff val="5000"/>
                  </a:schemeClr>
                </a:solidFill>
              </a:rPr>
              <a:t>これからの</a:t>
            </a:r>
            <a:r>
              <a:rPr kumimoji="1" lang="en-US" altLang="ja-JP" sz="3600" dirty="0" smtClean="0">
                <a:solidFill>
                  <a:schemeClr val="tx1">
                    <a:lumMod val="95000"/>
                    <a:lumOff val="5000"/>
                  </a:schemeClr>
                </a:solidFill>
              </a:rPr>
              <a:t/>
            </a:r>
            <a:br>
              <a:rPr kumimoji="1" lang="en-US" altLang="ja-JP" sz="3600" dirty="0" smtClean="0">
                <a:solidFill>
                  <a:schemeClr val="tx1">
                    <a:lumMod val="95000"/>
                    <a:lumOff val="5000"/>
                  </a:schemeClr>
                </a:solidFill>
              </a:rPr>
            </a:br>
            <a:r>
              <a:rPr kumimoji="1" lang="ja-JP" altLang="en-US" sz="6600" dirty="0" smtClean="0">
                <a:solidFill>
                  <a:schemeClr val="tx1">
                    <a:lumMod val="95000"/>
                    <a:lumOff val="5000"/>
                  </a:schemeClr>
                </a:solidFill>
              </a:rPr>
              <a:t>人流</a:t>
            </a:r>
            <a:r>
              <a:rPr lang="ja-JP" altLang="en-US" sz="6600" dirty="0" smtClean="0">
                <a:solidFill>
                  <a:schemeClr val="tx1">
                    <a:lumMod val="95000"/>
                    <a:lumOff val="5000"/>
                  </a:schemeClr>
                </a:solidFill>
              </a:rPr>
              <a:t>・観光</a:t>
            </a:r>
            <a:r>
              <a:rPr kumimoji="1" lang="ja-JP" altLang="en-US" sz="6600" dirty="0" smtClean="0">
                <a:solidFill>
                  <a:schemeClr val="tx1">
                    <a:lumMod val="95000"/>
                    <a:lumOff val="5000"/>
                  </a:schemeClr>
                </a:solidFill>
              </a:rPr>
              <a:t>ビジネス</a:t>
            </a:r>
            <a:endParaRPr kumimoji="1" lang="ja-JP" altLang="en-US" sz="66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図 1" descr="写真・図版"/>
          <p:cNvPicPr>
            <a:picLocks noChangeAspect="1" noChangeArrowheads="1"/>
          </p:cNvPicPr>
          <p:nvPr/>
        </p:nvPicPr>
        <p:blipFill>
          <a:blip r:embed="rId3" cstate="print"/>
          <a:srcRect/>
          <a:stretch>
            <a:fillRect/>
          </a:stretch>
        </p:blipFill>
        <p:spPr bwMode="auto">
          <a:xfrm>
            <a:off x="611560" y="177124"/>
            <a:ext cx="6012160" cy="6680876"/>
          </a:xfrm>
          <a:prstGeom prst="rect">
            <a:avLst/>
          </a:prstGeom>
          <a:noFill/>
          <a:ln w="9525">
            <a:noFill/>
            <a:miter lim="800000"/>
            <a:headEnd/>
            <a:tailEnd/>
          </a:ln>
        </p:spPr>
      </p:pic>
      <p:sp>
        <p:nvSpPr>
          <p:cNvPr id="3" name="タイトル 1"/>
          <p:cNvSpPr>
            <a:spLocks noGrp="1"/>
          </p:cNvSpPr>
          <p:nvPr>
            <p:ph type="title"/>
          </p:nvPr>
        </p:nvSpPr>
        <p:spPr>
          <a:xfrm>
            <a:off x="7020272" y="116632"/>
            <a:ext cx="1666528" cy="5976664"/>
          </a:xfrm>
          <a:ln>
            <a:solidFill>
              <a:schemeClr val="tx1">
                <a:lumMod val="95000"/>
                <a:lumOff val="5000"/>
              </a:schemeClr>
            </a:solidFill>
          </a:ln>
        </p:spPr>
        <p:txBody>
          <a:bodyPr vert="eaVert">
            <a:normAutofit/>
          </a:bodyPr>
          <a:lstStyle/>
          <a:p>
            <a:pPr algn="l"/>
            <a:r>
              <a:rPr kumimoji="1" lang="ja-JP" altLang="en-US" dirty="0" smtClean="0"/>
              <a:t>　黒船Ｕｂｅｒの上陸</a:t>
            </a:r>
            <a:r>
              <a:rPr kumimoji="1" lang="en-US" altLang="ja-JP" dirty="0" smtClean="0"/>
              <a:t/>
            </a:r>
            <a:br>
              <a:rPr kumimoji="1" lang="en-US" altLang="ja-JP" dirty="0" smtClean="0"/>
            </a:br>
            <a:r>
              <a:rPr lang="ja-JP" altLang="en-US" dirty="0" smtClean="0"/>
              <a:t> （</a:t>
            </a:r>
            <a:r>
              <a:rPr lang="ja-JP" altLang="en-US" dirty="0" smtClean="0">
                <a:solidFill>
                  <a:srgbClr val="FF0000"/>
                </a:solidFill>
              </a:rPr>
              <a:t>ＧＯＯＧＬＥ関連企業</a:t>
            </a:r>
            <a:r>
              <a:rPr lang="ja-JP" altLang="en-US" dirty="0" smtClean="0"/>
              <a:t>）</a:t>
            </a:r>
            <a:endParaRPr kumimoji="1" lang="ja-JP" alt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940152" y="4138071"/>
            <a:ext cx="3108274" cy="2586333"/>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599712" y="404664"/>
            <a:ext cx="4508792" cy="3816424"/>
          </a:xfrm>
          <a:prstGeom prst="rect">
            <a:avLst/>
          </a:prstGeom>
          <a:noFill/>
          <a:ln w="9525">
            <a:noFill/>
            <a:miter lim="800000"/>
            <a:headEnd/>
            <a:tailEnd/>
          </a:ln>
        </p:spPr>
      </p:pic>
      <p:pic>
        <p:nvPicPr>
          <p:cNvPr id="4" name="Picture 2"/>
          <p:cNvPicPr>
            <a:picLocks noChangeAspect="1" noChangeArrowheads="1"/>
          </p:cNvPicPr>
          <p:nvPr/>
        </p:nvPicPr>
        <p:blipFill>
          <a:blip r:embed="rId5" cstate="print"/>
          <a:srcRect/>
          <a:stretch>
            <a:fillRect/>
          </a:stretch>
        </p:blipFill>
        <p:spPr bwMode="auto">
          <a:xfrm>
            <a:off x="28982" y="3284984"/>
            <a:ext cx="4543018" cy="3528392"/>
          </a:xfrm>
          <a:prstGeom prst="rect">
            <a:avLst/>
          </a:prstGeom>
          <a:noFill/>
          <a:ln w="9525">
            <a:noFill/>
            <a:miter lim="800000"/>
            <a:headEnd/>
            <a:tailEnd/>
          </a:ln>
        </p:spPr>
      </p:pic>
      <p:sp>
        <p:nvSpPr>
          <p:cNvPr id="5" name="タイトル 4"/>
          <p:cNvSpPr>
            <a:spLocks noGrp="1"/>
          </p:cNvSpPr>
          <p:nvPr>
            <p:ph type="title"/>
          </p:nvPr>
        </p:nvSpPr>
        <p:spPr>
          <a:xfrm>
            <a:off x="35496" y="44624"/>
            <a:ext cx="4474840" cy="3096344"/>
          </a:xfrm>
          <a:solidFill>
            <a:srgbClr val="FFFF00"/>
          </a:solidFill>
          <a:ln w="38100">
            <a:solidFill>
              <a:schemeClr val="tx1">
                <a:lumMod val="95000"/>
                <a:lumOff val="5000"/>
              </a:schemeClr>
            </a:solidFill>
          </a:ln>
        </p:spPr>
        <p:txBody>
          <a:bodyPr>
            <a:normAutofit/>
          </a:bodyPr>
          <a:lstStyle/>
          <a:p>
            <a:r>
              <a:rPr kumimoji="1" lang="ja-JP" altLang="en-US" dirty="0" smtClean="0"/>
              <a:t>高齢化社会</a:t>
            </a:r>
            <a:r>
              <a:rPr kumimoji="1" lang="en-US" altLang="ja-JP" dirty="0" smtClean="0"/>
              <a:t/>
            </a:r>
            <a:br>
              <a:rPr kumimoji="1" lang="en-US" altLang="ja-JP" dirty="0" smtClean="0"/>
            </a:br>
            <a:r>
              <a:rPr kumimoji="1" lang="en-US" altLang="ja-JP" dirty="0" smtClean="0"/>
              <a:t/>
            </a:r>
            <a:br>
              <a:rPr kumimoji="1" lang="en-US" altLang="ja-JP" dirty="0" smtClean="0"/>
            </a:br>
            <a:r>
              <a:rPr lang="ja-JP" altLang="en-US" dirty="0" smtClean="0"/>
              <a:t>自家用運送事業のマーケット時代</a:t>
            </a:r>
            <a:endParaRPr kumimoji="1" lang="ja-JP" alt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ja-JP" dirty="0" smtClean="0"/>
              <a:t/>
            </a:r>
            <a:br>
              <a:rPr lang="ja-JP" altLang="ja-JP" dirty="0" smtClean="0"/>
            </a:br>
            <a:r>
              <a:rPr lang="en-US" altLang="ja-JP" dirty="0" smtClean="0"/>
              <a:t> </a:t>
            </a:r>
            <a:r>
              <a:rPr lang="ja-JP" altLang="ja-JP" dirty="0" smtClean="0"/>
              <a:t/>
            </a:r>
            <a:br>
              <a:rPr lang="ja-JP" altLang="ja-JP" dirty="0" smtClean="0"/>
            </a:br>
            <a:endParaRPr kumimoji="1" lang="ja-JP" altLang="en-US" dirty="0"/>
          </a:p>
        </p:txBody>
      </p:sp>
      <p:sp>
        <p:nvSpPr>
          <p:cNvPr id="3" name="コンテンツ プレースホルダ 2"/>
          <p:cNvSpPr>
            <a:spLocks noGrp="1"/>
          </p:cNvSpPr>
          <p:nvPr>
            <p:ph idx="1"/>
          </p:nvPr>
        </p:nvSpPr>
        <p:spPr>
          <a:xfrm>
            <a:off x="395536" y="404664"/>
            <a:ext cx="8291264" cy="1540767"/>
          </a:xfrm>
          <a:solidFill>
            <a:schemeClr val="accent5">
              <a:lumMod val="20000"/>
              <a:lumOff val="80000"/>
            </a:schemeClr>
          </a:solidFill>
          <a:ln>
            <a:solidFill>
              <a:schemeClr val="tx1">
                <a:lumMod val="85000"/>
                <a:lumOff val="15000"/>
              </a:schemeClr>
            </a:solidFill>
          </a:ln>
        </p:spPr>
        <p:txBody>
          <a:bodyPr>
            <a:noAutofit/>
          </a:bodyPr>
          <a:lstStyle/>
          <a:p>
            <a:pPr algn="ctr">
              <a:buNone/>
            </a:pPr>
            <a:r>
              <a:rPr lang="ja-JP" altLang="ja-JP" sz="4400" dirty="0" smtClean="0"/>
              <a:t>介護産業　　課題先進国</a:t>
            </a:r>
            <a:endParaRPr lang="en-US" altLang="ja-JP" sz="4400" dirty="0" smtClean="0"/>
          </a:p>
          <a:p>
            <a:pPr algn="ctr">
              <a:buNone/>
            </a:pPr>
            <a:r>
              <a:rPr lang="ja-JP" altLang="ja-JP" sz="4400" dirty="0" smtClean="0"/>
              <a:t>　　市場を作れる</a:t>
            </a:r>
            <a:endParaRPr kumimoji="1" lang="ja-JP" altLang="en-US" sz="4400" dirty="0"/>
          </a:p>
        </p:txBody>
      </p:sp>
      <p:pic>
        <p:nvPicPr>
          <p:cNvPr id="4" name="図 3"/>
          <p:cNvPicPr/>
          <p:nvPr/>
        </p:nvPicPr>
        <p:blipFill>
          <a:blip r:embed="rId3" cstate="print"/>
          <a:srcRect/>
          <a:stretch>
            <a:fillRect/>
          </a:stretch>
        </p:blipFill>
        <p:spPr bwMode="auto">
          <a:xfrm>
            <a:off x="1043608" y="2204864"/>
            <a:ext cx="6984776" cy="4653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95000"/>
                <a:lumOff val="5000"/>
              </a:schemeClr>
            </a:solidFill>
          </a:ln>
        </p:spPr>
        <p:txBody>
          <a:bodyPr>
            <a:normAutofit/>
          </a:bodyPr>
          <a:lstStyle/>
          <a:p>
            <a:r>
              <a:rPr kumimoji="1" lang="ja-JP" altLang="en-US" dirty="0" smtClean="0"/>
              <a:t>地域交通産業（タクシー）と農業</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a:bodyPr>
          <a:lstStyle/>
          <a:p>
            <a:r>
              <a:rPr kumimoji="1" lang="ja-JP" altLang="en-US" dirty="0" smtClean="0"/>
              <a:t>日本の農業の経済規模は</a:t>
            </a:r>
            <a:r>
              <a:rPr kumimoji="1" lang="en-US" altLang="ja-JP" dirty="0" smtClean="0">
                <a:solidFill>
                  <a:srgbClr val="FF0000"/>
                </a:solidFill>
              </a:rPr>
              <a:t>5</a:t>
            </a:r>
            <a:r>
              <a:rPr kumimoji="1" lang="ja-JP" altLang="en-US" dirty="0" smtClean="0">
                <a:solidFill>
                  <a:srgbClr val="FF0000"/>
                </a:solidFill>
              </a:rPr>
              <a:t>兆円</a:t>
            </a:r>
            <a:r>
              <a:rPr kumimoji="1" lang="ja-JP" altLang="en-US" dirty="0" smtClean="0"/>
              <a:t>弱</a:t>
            </a:r>
            <a:endParaRPr kumimoji="1" lang="en-US" altLang="ja-JP" dirty="0" smtClean="0"/>
          </a:p>
          <a:p>
            <a:r>
              <a:rPr lang="ja-JP" altLang="en-US" dirty="0" smtClean="0"/>
              <a:t>そのうち政府支出が</a:t>
            </a:r>
            <a:r>
              <a:rPr lang="en-US" altLang="ja-JP" dirty="0" smtClean="0">
                <a:solidFill>
                  <a:srgbClr val="FF0000"/>
                </a:solidFill>
              </a:rPr>
              <a:t>3</a:t>
            </a:r>
            <a:r>
              <a:rPr lang="ja-JP" altLang="en-US" dirty="0" smtClean="0">
                <a:solidFill>
                  <a:srgbClr val="FF0000"/>
                </a:solidFill>
              </a:rPr>
              <a:t>兆円</a:t>
            </a:r>
            <a:r>
              <a:rPr lang="ja-JP" altLang="en-US" dirty="0" smtClean="0"/>
              <a:t>であるから、実勢市場は</a:t>
            </a:r>
            <a:r>
              <a:rPr lang="en-US" altLang="ja-JP" dirty="0" smtClean="0">
                <a:solidFill>
                  <a:srgbClr val="FF0000"/>
                </a:solidFill>
              </a:rPr>
              <a:t>2</a:t>
            </a:r>
            <a:r>
              <a:rPr lang="ja-JP" altLang="en-US" dirty="0" smtClean="0">
                <a:solidFill>
                  <a:srgbClr val="FF0000"/>
                </a:solidFill>
              </a:rPr>
              <a:t>兆円強</a:t>
            </a:r>
            <a:endParaRPr lang="en-US" altLang="ja-JP" dirty="0" smtClean="0">
              <a:solidFill>
                <a:srgbClr val="FF0000"/>
              </a:solidFill>
            </a:endParaRPr>
          </a:p>
          <a:p>
            <a:r>
              <a:rPr kumimoji="1" lang="ja-JP" altLang="en-US" dirty="0" smtClean="0"/>
              <a:t>タクシー産業の経済規模も</a:t>
            </a:r>
            <a:r>
              <a:rPr kumimoji="1" lang="ja-JP" altLang="en-US" dirty="0" smtClean="0">
                <a:solidFill>
                  <a:srgbClr val="FF0000"/>
                </a:solidFill>
              </a:rPr>
              <a:t>２兆弱</a:t>
            </a:r>
            <a:endParaRPr kumimoji="1" lang="en-US" altLang="ja-JP" dirty="0" smtClean="0">
              <a:solidFill>
                <a:srgbClr val="FF0000"/>
              </a:solidFill>
            </a:endParaRPr>
          </a:p>
          <a:p>
            <a:r>
              <a:rPr lang="ja-JP" altLang="en-US" dirty="0" smtClean="0"/>
              <a:t>しかしＧＤＰ統計に表れない（つまり付加価値のない）</a:t>
            </a:r>
            <a:r>
              <a:rPr lang="ja-JP" altLang="en-US" sz="3600" dirty="0" smtClean="0">
                <a:solidFill>
                  <a:srgbClr val="FF0000"/>
                </a:solidFill>
              </a:rPr>
              <a:t>自家用需要が潜在的に大きく</a:t>
            </a:r>
            <a:r>
              <a:rPr lang="ja-JP" altLang="en-US" dirty="0" smtClean="0"/>
              <a:t>、これから拡大してゆく</a:t>
            </a:r>
            <a:endParaRPr lang="en-US" altLang="ja-JP" dirty="0" smtClean="0"/>
          </a:p>
          <a:p>
            <a:r>
              <a:rPr kumimoji="1" lang="ja-JP" altLang="en-US" dirty="0" smtClean="0"/>
              <a:t>農業</a:t>
            </a:r>
            <a:r>
              <a:rPr lang="ja-JP" altLang="en-US" dirty="0" smtClean="0"/>
              <a:t>予算のように政治力を使用して獲得する時代は終了➵</a:t>
            </a:r>
            <a:r>
              <a:rPr lang="ja-JP" altLang="en-US" sz="4400" dirty="0" smtClean="0">
                <a:solidFill>
                  <a:srgbClr val="FF0000"/>
                </a:solidFill>
              </a:rPr>
              <a:t>制度創造</a:t>
            </a:r>
            <a:r>
              <a:rPr lang="ja-JP" altLang="en-US" dirty="0" smtClean="0"/>
              <a:t>による市場拡大</a:t>
            </a:r>
            <a:endParaRPr kumimoji="1" lang="ja-JP" alt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570186"/>
          </a:xfrm>
          <a:solidFill>
            <a:srgbClr val="FFFF00"/>
          </a:solidFill>
          <a:ln w="57150">
            <a:solidFill>
              <a:schemeClr val="tx1">
                <a:lumMod val="95000"/>
                <a:lumOff val="5000"/>
              </a:schemeClr>
            </a:solidFill>
          </a:ln>
        </p:spPr>
        <p:txBody>
          <a:bodyPr>
            <a:normAutofit/>
          </a:bodyPr>
          <a:lstStyle/>
          <a:p>
            <a:r>
              <a:rPr kumimoji="1" lang="ja-JP" altLang="en-US" dirty="0" smtClean="0"/>
              <a:t>地方分権が生んだ</a:t>
            </a:r>
            <a:r>
              <a:rPr kumimoji="1" lang="en-US" altLang="ja-JP" dirty="0" smtClean="0"/>
              <a:t/>
            </a:r>
            <a:br>
              <a:rPr kumimoji="1" lang="en-US" altLang="ja-JP" dirty="0" smtClean="0"/>
            </a:br>
            <a:r>
              <a:rPr lang="ja-JP" altLang="en-US" dirty="0" smtClean="0"/>
              <a:t>安心院町の</a:t>
            </a:r>
            <a:r>
              <a:rPr lang="ja-JP" altLang="en-US" dirty="0" smtClean="0">
                <a:solidFill>
                  <a:schemeClr val="accent3">
                    <a:lumMod val="50000"/>
                  </a:schemeClr>
                </a:solidFill>
              </a:rPr>
              <a:t>農村民泊</a:t>
            </a:r>
            <a:endParaRPr kumimoji="1" lang="ja-JP" altLang="en-US" dirty="0">
              <a:solidFill>
                <a:schemeClr val="accent3">
                  <a:lumMod val="50000"/>
                </a:schemeClr>
              </a:solidFill>
            </a:endParaRPr>
          </a:p>
        </p:txBody>
      </p:sp>
      <p:sp>
        <p:nvSpPr>
          <p:cNvPr id="3" name="コンテンツ プレースホルダ 2"/>
          <p:cNvSpPr>
            <a:spLocks noGrp="1"/>
          </p:cNvSpPr>
          <p:nvPr>
            <p:ph idx="1"/>
          </p:nvPr>
        </p:nvSpPr>
        <p:spPr>
          <a:xfrm>
            <a:off x="0" y="1772816"/>
            <a:ext cx="9144000" cy="5085183"/>
          </a:xfrm>
        </p:spPr>
        <p:txBody>
          <a:bodyPr>
            <a:normAutofit lnSpcReduction="10000"/>
          </a:bodyPr>
          <a:lstStyle/>
          <a:p>
            <a:r>
              <a:rPr lang="en-US" altLang="ja-JP" sz="4000" dirty="0" smtClean="0"/>
              <a:t>96</a:t>
            </a:r>
            <a:r>
              <a:rPr lang="ja-JP" altLang="ja-JP" sz="4000" dirty="0" smtClean="0"/>
              <a:t>年</a:t>
            </a:r>
            <a:r>
              <a:rPr lang="ja-JP" altLang="en-US" sz="4000" dirty="0" smtClean="0"/>
              <a:t>頃</a:t>
            </a:r>
            <a:r>
              <a:rPr lang="ja-JP" altLang="ja-JP" sz="4000" dirty="0" smtClean="0"/>
              <a:t>は、国の</a:t>
            </a:r>
            <a:r>
              <a:rPr lang="ja-JP" altLang="ja-JP" sz="4000" dirty="0" smtClean="0">
                <a:solidFill>
                  <a:srgbClr val="FF0000"/>
                </a:solidFill>
              </a:rPr>
              <a:t>法</a:t>
            </a:r>
            <a:r>
              <a:rPr lang="ja-JP" altLang="en-US" sz="4000" dirty="0" smtClean="0">
                <a:solidFill>
                  <a:srgbClr val="FF0000"/>
                </a:solidFill>
              </a:rPr>
              <a:t>運用</a:t>
            </a:r>
            <a:r>
              <a:rPr lang="ja-JP" altLang="ja-JP" sz="4000" dirty="0" smtClean="0"/>
              <a:t>により不特定多数の人を宿泊させるには、一定以上の客室面積や客専用の台所の設置等が必要</a:t>
            </a:r>
          </a:p>
          <a:p>
            <a:pPr>
              <a:buNone/>
            </a:pPr>
            <a:r>
              <a:rPr lang="ja-JP" altLang="en-US" sz="4000" dirty="0" smtClean="0"/>
              <a:t>　　⇔</a:t>
            </a:r>
            <a:r>
              <a:rPr lang="ja-JP" altLang="ja-JP" sz="4000" dirty="0" smtClean="0"/>
              <a:t>宿泊客を１日１組とし、さらに宿泊者を会員として限定する</a:t>
            </a:r>
            <a:r>
              <a:rPr lang="ja-JP" altLang="ja-JP" sz="4000" dirty="0" smtClean="0">
                <a:solidFill>
                  <a:srgbClr val="FF0000"/>
                </a:solidFill>
              </a:rPr>
              <a:t>会員制の農泊</a:t>
            </a:r>
          </a:p>
          <a:p>
            <a:r>
              <a:rPr lang="ja-JP" altLang="en-US" sz="4000" dirty="0" smtClean="0">
                <a:solidFill>
                  <a:schemeClr val="tx1">
                    <a:lumMod val="95000"/>
                    <a:lumOff val="5000"/>
                  </a:schemeClr>
                </a:solidFill>
              </a:rPr>
              <a:t>旅館業法と食品衛生法の管轄➵（地方分権一括法）➵国から県に移譲</a:t>
            </a:r>
            <a:endParaRPr lang="en-US" altLang="ja-JP" sz="4000" dirty="0" smtClean="0">
              <a:solidFill>
                <a:schemeClr val="tx1">
                  <a:lumMod val="95000"/>
                  <a:lumOff val="5000"/>
                </a:schemeClr>
              </a:solidFill>
            </a:endParaRPr>
          </a:p>
          <a:p>
            <a:pPr>
              <a:buNone/>
            </a:pPr>
            <a:endParaRPr lang="ja-JP" altLang="ja-JP" sz="4000" dirty="0" smtClean="0"/>
          </a:p>
          <a:p>
            <a:endParaRPr lang="en-US" altLang="ja-JP" sz="4000" dirty="0" smtClean="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38100">
            <a:solidFill>
              <a:schemeClr val="tx1">
                <a:lumMod val="95000"/>
                <a:lumOff val="5000"/>
              </a:schemeClr>
            </a:solidFill>
          </a:ln>
        </p:spPr>
        <p:txBody>
          <a:bodyPr/>
          <a:lstStyle/>
          <a:p>
            <a:r>
              <a:rPr kumimoji="1" lang="ja-JP" altLang="en-US" dirty="0" smtClean="0">
                <a:solidFill>
                  <a:schemeClr val="tx1">
                    <a:lumMod val="95000"/>
                    <a:lumOff val="5000"/>
                  </a:schemeClr>
                </a:solidFill>
              </a:rPr>
              <a:t>自家用自動車の「</a:t>
            </a:r>
            <a:r>
              <a:rPr kumimoji="1" lang="ja-JP" altLang="en-US" dirty="0" smtClean="0">
                <a:solidFill>
                  <a:srgbClr val="FF0000"/>
                </a:solidFill>
              </a:rPr>
              <a:t>有償</a:t>
            </a:r>
            <a:r>
              <a:rPr kumimoji="1" lang="ja-JP" altLang="en-US" dirty="0" smtClean="0">
                <a:solidFill>
                  <a:schemeClr val="tx1">
                    <a:lumMod val="95000"/>
                    <a:lumOff val="5000"/>
                  </a:schemeClr>
                </a:solidFill>
              </a:rPr>
              <a:t>」運送</a:t>
            </a:r>
            <a:endParaRPr kumimoji="1" lang="ja-JP" altLang="en-US" dirty="0">
              <a:solidFill>
                <a:schemeClr val="tx1">
                  <a:lumMod val="95000"/>
                  <a:lumOff val="5000"/>
                </a:schemeClr>
              </a:solidFill>
            </a:endParaRPr>
          </a:p>
        </p:txBody>
      </p:sp>
      <p:sp>
        <p:nvSpPr>
          <p:cNvPr id="3" name="コンテンツ プレースホルダ 2"/>
          <p:cNvSpPr>
            <a:spLocks noGrp="1"/>
          </p:cNvSpPr>
          <p:nvPr>
            <p:ph idx="1"/>
          </p:nvPr>
        </p:nvSpPr>
        <p:spPr>
          <a:xfrm>
            <a:off x="323528" y="1600200"/>
            <a:ext cx="8363272" cy="4997152"/>
          </a:xfrm>
          <a:noFill/>
        </p:spPr>
        <p:txBody>
          <a:bodyPr>
            <a:noAutofit/>
          </a:bodyPr>
          <a:lstStyle/>
          <a:p>
            <a:r>
              <a:rPr kumimoji="1" lang="ja-JP" altLang="en-US" sz="4400" dirty="0" smtClean="0">
                <a:solidFill>
                  <a:schemeClr val="tx1">
                    <a:lumMod val="95000"/>
                    <a:lumOff val="5000"/>
                  </a:schemeClr>
                </a:solidFill>
              </a:rPr>
              <a:t>地方分権改革法により、希望市町村に移管</a:t>
            </a:r>
            <a:endParaRPr kumimoji="1" lang="en-US" altLang="ja-JP" sz="4400" dirty="0" smtClean="0">
              <a:solidFill>
                <a:schemeClr val="tx1">
                  <a:lumMod val="95000"/>
                  <a:lumOff val="5000"/>
                </a:schemeClr>
              </a:solidFill>
            </a:endParaRPr>
          </a:p>
          <a:p>
            <a:r>
              <a:rPr lang="ja-JP" altLang="en-US" sz="4400" dirty="0" smtClean="0">
                <a:solidFill>
                  <a:schemeClr val="tx1">
                    <a:lumMod val="95000"/>
                    <a:lumOff val="5000"/>
                  </a:schemeClr>
                </a:solidFill>
              </a:rPr>
              <a:t>行政責任が発生、足の確保のため、財政援助</a:t>
            </a:r>
            <a:endParaRPr lang="en-US" altLang="ja-JP" sz="4400" dirty="0" smtClean="0">
              <a:solidFill>
                <a:schemeClr val="tx1">
                  <a:lumMod val="95000"/>
                  <a:lumOff val="5000"/>
                </a:schemeClr>
              </a:solidFill>
            </a:endParaRPr>
          </a:p>
          <a:p>
            <a:r>
              <a:rPr kumimoji="1" lang="ja-JP" altLang="en-US" sz="4400" dirty="0" smtClean="0">
                <a:solidFill>
                  <a:schemeClr val="tx1">
                    <a:lumMod val="95000"/>
                    <a:lumOff val="5000"/>
                  </a:schemeClr>
                </a:solidFill>
              </a:rPr>
              <a:t>事業実施は、民間委託が常識的</a:t>
            </a:r>
            <a:endParaRPr kumimoji="1" lang="en-US" altLang="ja-JP" sz="4400" dirty="0" smtClean="0">
              <a:solidFill>
                <a:schemeClr val="tx1">
                  <a:lumMod val="95000"/>
                  <a:lumOff val="5000"/>
                </a:schemeClr>
              </a:solidFill>
            </a:endParaRPr>
          </a:p>
          <a:p>
            <a:r>
              <a:rPr lang="ja-JP" altLang="en-US" sz="4400" dirty="0" smtClean="0">
                <a:solidFill>
                  <a:schemeClr val="tx1">
                    <a:lumMod val="95000"/>
                    <a:lumOff val="5000"/>
                  </a:schemeClr>
                </a:solidFill>
              </a:rPr>
              <a:t>ビジネスモデル次第では、無償運送。その場合には営業は自由</a:t>
            </a:r>
            <a:endParaRPr kumimoji="1" lang="ja-JP" altLang="en-US" sz="44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57150">
            <a:solidFill>
              <a:schemeClr val="tx1">
                <a:lumMod val="95000"/>
                <a:lumOff val="5000"/>
              </a:schemeClr>
            </a:solidFill>
          </a:ln>
        </p:spPr>
        <p:txBody>
          <a:bodyPr>
            <a:normAutofit/>
          </a:bodyPr>
          <a:lstStyle/>
          <a:p>
            <a:r>
              <a:rPr kumimoji="1" lang="ja-JP" altLang="en-US" dirty="0" smtClean="0"/>
              <a:t>地域は千差万別、足も千差万別</a:t>
            </a:r>
            <a:endParaRPr kumimoji="1" lang="ja-JP" altLang="en-US" dirty="0"/>
          </a:p>
        </p:txBody>
      </p:sp>
      <p:sp>
        <p:nvSpPr>
          <p:cNvPr id="3" name="コンテンツ プレースホルダ 2"/>
          <p:cNvSpPr>
            <a:spLocks noGrp="1"/>
          </p:cNvSpPr>
          <p:nvPr>
            <p:ph idx="1"/>
          </p:nvPr>
        </p:nvSpPr>
        <p:spPr>
          <a:xfrm>
            <a:off x="457200" y="1600200"/>
            <a:ext cx="8229600" cy="4349080"/>
          </a:xfrm>
        </p:spPr>
        <p:txBody>
          <a:bodyPr>
            <a:normAutofit/>
          </a:bodyPr>
          <a:lstStyle/>
          <a:p>
            <a:r>
              <a:rPr kumimoji="1" lang="ja-JP" altLang="en-US" dirty="0" smtClean="0"/>
              <a:t>地域の交通は、地域により異なり、千差万別（</a:t>
            </a:r>
            <a:r>
              <a:rPr kumimoji="1" lang="ja-JP" altLang="en-US" dirty="0" smtClean="0">
                <a:solidFill>
                  <a:srgbClr val="FF0000"/>
                </a:solidFill>
              </a:rPr>
              <a:t>中央集権的発想では対応できない</a:t>
            </a:r>
            <a:r>
              <a:rPr kumimoji="1" lang="ja-JP" altLang="en-US" dirty="0" smtClean="0"/>
              <a:t>）</a:t>
            </a:r>
            <a:endParaRPr kumimoji="1" lang="en-US" altLang="ja-JP" dirty="0" smtClean="0"/>
          </a:p>
          <a:p>
            <a:r>
              <a:rPr kumimoji="1" lang="ja-JP" altLang="en-US" dirty="0" smtClean="0"/>
              <a:t>地方議会において、議員と首長が地域の足の確保について、自らのこととして議論しなければ、発展は期待できない</a:t>
            </a:r>
            <a:endParaRPr kumimoji="1" lang="en-US" altLang="ja-JP" dirty="0" smtClean="0"/>
          </a:p>
          <a:p>
            <a:r>
              <a:rPr lang="ja-JP" altLang="en-US" dirty="0" smtClean="0"/>
              <a:t>道路整備は維持更新投資時期、</a:t>
            </a:r>
            <a:r>
              <a:rPr lang="ja-JP" altLang="en-US" dirty="0" smtClean="0">
                <a:solidFill>
                  <a:srgbClr val="FF0000"/>
                </a:solidFill>
              </a:rPr>
              <a:t>自動車からの税金</a:t>
            </a:r>
            <a:r>
              <a:rPr lang="ja-JP" altLang="en-US" dirty="0" smtClean="0"/>
              <a:t>を足の確保に使用するコンセンサス作りの時期</a:t>
            </a:r>
            <a:endParaRPr kumimoji="1" lang="ja-JP" alt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95000"/>
                <a:lumOff val="5000"/>
              </a:schemeClr>
            </a:solidFill>
          </a:ln>
        </p:spPr>
        <p:txBody>
          <a:bodyPr>
            <a:normAutofit fontScale="90000"/>
          </a:bodyPr>
          <a:lstStyle/>
          <a:p>
            <a:r>
              <a:rPr lang="ja-JP" altLang="en-US" dirty="0" smtClean="0"/>
              <a:t>マイカー成熟社会</a:t>
            </a:r>
            <a:r>
              <a:rPr lang="en-US" altLang="ja-JP" dirty="0" smtClean="0"/>
              <a:t/>
            </a:r>
            <a:br>
              <a:rPr lang="en-US" altLang="ja-JP" dirty="0" smtClean="0"/>
            </a:br>
            <a:r>
              <a:rPr lang="ja-JP" altLang="en-US" dirty="0" smtClean="0"/>
              <a:t>軽自動車税の前身は</a:t>
            </a:r>
            <a:r>
              <a:rPr lang="ja-JP" altLang="en-US" dirty="0" smtClean="0">
                <a:solidFill>
                  <a:srgbClr val="FF0000"/>
                </a:solidFill>
              </a:rPr>
              <a:t>自転車、荷車税</a:t>
            </a:r>
            <a:endParaRPr kumimoji="1" lang="ja-JP" altLang="en-US" dirty="0">
              <a:solidFill>
                <a:srgbClr val="FF0000"/>
              </a:solidFill>
            </a:endParaRPr>
          </a:p>
        </p:txBody>
      </p:sp>
      <p:sp>
        <p:nvSpPr>
          <p:cNvPr id="3" name="コンテンツ プレースホルダ 2"/>
          <p:cNvSpPr>
            <a:spLocks noGrp="1"/>
          </p:cNvSpPr>
          <p:nvPr>
            <p:ph idx="1"/>
          </p:nvPr>
        </p:nvSpPr>
        <p:spPr>
          <a:xfrm>
            <a:off x="313184" y="1772816"/>
            <a:ext cx="8723312" cy="4608512"/>
          </a:xfrm>
        </p:spPr>
        <p:txBody>
          <a:bodyPr>
            <a:noAutofit/>
          </a:bodyPr>
          <a:lstStyle/>
          <a:p>
            <a:r>
              <a:rPr lang="ja-JP" altLang="en-US" sz="3600" dirty="0" smtClean="0"/>
              <a:t>販売台数（</a:t>
            </a:r>
            <a:r>
              <a:rPr lang="en-US" altLang="ja-JP" sz="3600" dirty="0" smtClean="0"/>
              <a:t>1986</a:t>
            </a:r>
            <a:r>
              <a:rPr lang="ja-JP" altLang="en-US" sz="3600" dirty="0" smtClean="0"/>
              <a:t>年と</a:t>
            </a:r>
            <a:r>
              <a:rPr lang="en-US" altLang="ja-JP" sz="3600" dirty="0" smtClean="0"/>
              <a:t>2012</a:t>
            </a:r>
            <a:r>
              <a:rPr lang="ja-JP" altLang="en-US" sz="3600" dirty="0" smtClean="0"/>
              <a:t>年比較） </a:t>
            </a:r>
            <a:endParaRPr lang="en-US" altLang="ja-JP" sz="3600" dirty="0" smtClean="0"/>
          </a:p>
          <a:p>
            <a:r>
              <a:rPr lang="ja-JP" altLang="en-US" sz="3600" dirty="0" smtClean="0"/>
              <a:t>普通車は</a:t>
            </a:r>
            <a:r>
              <a:rPr lang="en-US" altLang="ja-JP" sz="3600" dirty="0" smtClean="0"/>
              <a:t>400</a:t>
            </a:r>
            <a:r>
              <a:rPr lang="ja-JP" altLang="en-US" sz="3600" dirty="0" smtClean="0"/>
              <a:t>万台</a:t>
            </a:r>
            <a:r>
              <a:rPr lang="en-US" altLang="ja-JP" sz="3600" dirty="0" smtClean="0"/>
              <a:t>→300</a:t>
            </a:r>
            <a:r>
              <a:rPr lang="ja-JP" altLang="en-US" sz="3600" dirty="0" smtClean="0"/>
              <a:t>万台　　</a:t>
            </a:r>
            <a:endParaRPr lang="en-US" altLang="ja-JP" sz="3600" dirty="0" smtClean="0"/>
          </a:p>
          <a:p>
            <a:pPr>
              <a:buNone/>
            </a:pPr>
            <a:r>
              <a:rPr lang="ja-JP" altLang="en-US" sz="3600" dirty="0" smtClean="0"/>
              <a:t>　　　　　　　　　　　ピークは</a:t>
            </a:r>
            <a:r>
              <a:rPr lang="en-US" altLang="ja-JP" sz="3600" dirty="0" smtClean="0"/>
              <a:t>90</a:t>
            </a:r>
            <a:r>
              <a:rPr lang="ja-JP" altLang="en-US" sz="3600" dirty="0" smtClean="0"/>
              <a:t>年</a:t>
            </a:r>
            <a:r>
              <a:rPr lang="en-US" altLang="ja-JP" sz="3600" dirty="0" smtClean="0"/>
              <a:t>590</a:t>
            </a:r>
            <a:r>
              <a:rPr lang="ja-JP" altLang="en-US" sz="3600" dirty="0" smtClean="0"/>
              <a:t>万台 </a:t>
            </a:r>
            <a:endParaRPr lang="en-US" altLang="ja-JP" sz="3600" dirty="0" smtClean="0"/>
          </a:p>
          <a:p>
            <a:r>
              <a:rPr lang="ja-JP" altLang="en-US" sz="3600" dirty="0" smtClean="0"/>
              <a:t>軽自動車は</a:t>
            </a:r>
            <a:r>
              <a:rPr lang="en-US" altLang="ja-JP" sz="3600" dirty="0" smtClean="0"/>
              <a:t>163</a:t>
            </a:r>
            <a:r>
              <a:rPr lang="ja-JP" altLang="en-US" sz="3600" dirty="0" smtClean="0"/>
              <a:t>万台</a:t>
            </a:r>
            <a:r>
              <a:rPr lang="en-US" altLang="ja-JP" sz="3600" dirty="0" smtClean="0"/>
              <a:t>→197</a:t>
            </a:r>
            <a:r>
              <a:rPr lang="ja-JP" altLang="en-US" sz="3600" dirty="0" smtClean="0"/>
              <a:t>万台　</a:t>
            </a:r>
            <a:endParaRPr lang="en-US" altLang="ja-JP" sz="3600" dirty="0" smtClean="0"/>
          </a:p>
          <a:p>
            <a:pPr>
              <a:buNone/>
            </a:pPr>
            <a:r>
              <a:rPr lang="ja-JP" altLang="en-US" sz="3600" dirty="0" smtClean="0"/>
              <a:t>　　　　　　　　　　　ピークは</a:t>
            </a:r>
            <a:r>
              <a:rPr lang="en-US" altLang="ja-JP" sz="3600" dirty="0" smtClean="0"/>
              <a:t>2006</a:t>
            </a:r>
            <a:r>
              <a:rPr lang="ja-JP" altLang="en-US" sz="3600" dirty="0" smtClean="0"/>
              <a:t>年</a:t>
            </a:r>
            <a:r>
              <a:rPr lang="en-US" altLang="ja-JP" sz="3600" dirty="0" smtClean="0"/>
              <a:t>203</a:t>
            </a:r>
            <a:r>
              <a:rPr lang="ja-JP" altLang="en-US" sz="3600" dirty="0" smtClean="0"/>
              <a:t>万台</a:t>
            </a:r>
            <a:endParaRPr lang="en-US" altLang="ja-JP" sz="3600" dirty="0" smtClean="0"/>
          </a:p>
          <a:p>
            <a:r>
              <a:rPr lang="en-US" altLang="ja-JP" sz="3600" dirty="0" smtClean="0"/>
              <a:t>7200</a:t>
            </a:r>
            <a:r>
              <a:rPr lang="ja-JP" altLang="en-US" sz="3600" dirty="0" smtClean="0"/>
              <a:t>円から</a:t>
            </a:r>
            <a:r>
              <a:rPr lang="en-US" altLang="ja-JP" sz="3600" dirty="0" smtClean="0"/>
              <a:t> 10800</a:t>
            </a:r>
            <a:r>
              <a:rPr lang="ja-JP" altLang="en-US" sz="3600" dirty="0" smtClean="0"/>
              <a:t>円に増税　</a:t>
            </a:r>
            <a:r>
              <a:rPr lang="ja-JP" altLang="en-US" sz="3600" dirty="0" smtClean="0">
                <a:solidFill>
                  <a:srgbClr val="FF0000"/>
                </a:solidFill>
              </a:rPr>
              <a:t>使途をマイカー社会で恩恵に浴せない集団に向ける。 </a:t>
            </a:r>
            <a:endParaRPr lang="en-US" altLang="ja-JP" sz="3600" dirty="0" smtClean="0">
              <a:solidFill>
                <a:srgbClr val="FF000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a:solidFill>
            <a:srgbClr val="FFFF00"/>
          </a:solidFill>
          <a:ln>
            <a:solidFill>
              <a:schemeClr val="tx1">
                <a:lumMod val="95000"/>
                <a:lumOff val="5000"/>
              </a:schemeClr>
            </a:solidFill>
          </a:ln>
        </p:spPr>
        <p:txBody>
          <a:bodyPr/>
          <a:lstStyle/>
          <a:p>
            <a:r>
              <a:rPr kumimoji="1" lang="ja-JP" altLang="en-US" dirty="0" smtClean="0"/>
              <a:t>軽自動車税収入</a:t>
            </a:r>
            <a:endParaRPr kumimoji="1" lang="ja-JP" altLang="en-US" dirty="0"/>
          </a:p>
        </p:txBody>
      </p:sp>
      <p:pic>
        <p:nvPicPr>
          <p:cNvPr id="1026" name="Picture 2"/>
          <p:cNvPicPr>
            <a:picLocks noChangeAspect="1" noChangeArrowheads="1"/>
          </p:cNvPicPr>
          <p:nvPr/>
        </p:nvPicPr>
        <p:blipFill>
          <a:blip r:embed="rId3" cstate="print"/>
          <a:srcRect l="24070" t="36047" r="23907" b="17688"/>
          <a:stretch>
            <a:fillRect/>
          </a:stretch>
        </p:blipFill>
        <p:spPr bwMode="auto">
          <a:xfrm>
            <a:off x="35496" y="1700808"/>
            <a:ext cx="8928992"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ctrTitle"/>
          </p:nvPr>
        </p:nvSpPr>
        <p:spPr>
          <a:xfrm>
            <a:off x="323528" y="116632"/>
            <a:ext cx="7702624" cy="3140969"/>
          </a:xfrm>
          <a:solidFill>
            <a:srgbClr val="FFFF00"/>
          </a:solidFill>
          <a:ln>
            <a:solidFill>
              <a:schemeClr val="accent1"/>
            </a:solidFill>
          </a:ln>
        </p:spPr>
        <p:txBody>
          <a:bodyPr>
            <a:noAutofit/>
          </a:bodyPr>
          <a:lstStyle/>
          <a:p>
            <a:r>
              <a:rPr lang="ja-JP" altLang="en-US" sz="6000" b="1" dirty="0" smtClean="0">
                <a:solidFill>
                  <a:srgbClr val="FF0000"/>
                </a:solidFill>
              </a:rPr>
              <a:t>失敗の典型例</a:t>
            </a:r>
            <a:r>
              <a:rPr lang="en-US" altLang="ja-JP" sz="4000" b="1" dirty="0" smtClean="0"/>
              <a:t/>
            </a:r>
            <a:br>
              <a:rPr lang="en-US" altLang="ja-JP" sz="4000" b="1" dirty="0" smtClean="0"/>
            </a:br>
            <a:r>
              <a:rPr lang="ja-JP" altLang="en-US" sz="4000" b="1" dirty="0" smtClean="0"/>
              <a:t>収支比率低迷続き　</a:t>
            </a:r>
            <a:r>
              <a:rPr lang="en-US" altLang="ja-JP" sz="4000" b="1" dirty="0" smtClean="0"/>
              <a:t/>
            </a:r>
            <a:br>
              <a:rPr lang="en-US" altLang="ja-JP" sz="4000" b="1" dirty="0" smtClean="0"/>
            </a:br>
            <a:r>
              <a:rPr lang="ja-JP" altLang="en-US" sz="4000" b="1" dirty="0" smtClean="0"/>
              <a:t>経費９割以上市が負担　</a:t>
            </a:r>
            <a:r>
              <a:rPr lang="en-US" altLang="ja-JP" sz="4000" b="1" dirty="0" smtClean="0"/>
              <a:t/>
            </a:r>
            <a:br>
              <a:rPr lang="en-US" altLang="ja-JP" sz="4000" b="1" dirty="0" smtClean="0"/>
            </a:br>
            <a:r>
              <a:rPr lang="ja-JP" altLang="en-US" sz="4000" b="1" dirty="0" smtClean="0"/>
              <a:t>袖ケ浦市平川地区</a:t>
            </a:r>
            <a:endParaRPr kumimoji="1" lang="ja-JP" altLang="en-US" sz="4000" dirty="0"/>
          </a:p>
        </p:txBody>
      </p:sp>
      <p:sp>
        <p:nvSpPr>
          <p:cNvPr id="7" name="サブタイトル 6"/>
          <p:cNvSpPr>
            <a:spLocks noGrp="1"/>
          </p:cNvSpPr>
          <p:nvPr>
            <p:ph type="subTitle" idx="1"/>
          </p:nvPr>
        </p:nvSpPr>
        <p:spPr>
          <a:xfrm rot="16200000">
            <a:off x="5906430" y="2526618"/>
            <a:ext cx="5276428" cy="600472"/>
          </a:xfrm>
          <a:ln>
            <a:solidFill>
              <a:schemeClr val="tx1">
                <a:lumMod val="95000"/>
                <a:lumOff val="5000"/>
              </a:schemeClr>
            </a:solidFill>
          </a:ln>
        </p:spPr>
        <p:txBody>
          <a:bodyPr vert="eaVert">
            <a:normAutofit fontScale="92500" lnSpcReduction="20000"/>
          </a:bodyPr>
          <a:lstStyle/>
          <a:p>
            <a:r>
              <a:rPr lang="ja-JP" altLang="en-US" b="1" dirty="0" smtClean="0">
                <a:solidFill>
                  <a:schemeClr val="tx1">
                    <a:lumMod val="95000"/>
                    <a:lumOff val="5000"/>
                  </a:schemeClr>
                </a:solidFill>
              </a:rPr>
              <a:t>千</a:t>
            </a:r>
            <a:r>
              <a:rPr lang="ja-JP" altLang="en-US" dirty="0" smtClean="0">
                <a:solidFill>
                  <a:schemeClr val="tx1">
                    <a:lumMod val="95000"/>
                    <a:lumOff val="5000"/>
                  </a:schemeClr>
                </a:solidFill>
              </a:rPr>
              <a:t>葉</a:t>
            </a:r>
            <a:r>
              <a:rPr lang="ja-JP" altLang="en-US" b="1" dirty="0" smtClean="0">
                <a:solidFill>
                  <a:schemeClr val="tx1">
                    <a:lumMod val="95000"/>
                    <a:lumOff val="5000"/>
                  </a:schemeClr>
                </a:solidFill>
              </a:rPr>
              <a:t>日報</a:t>
            </a:r>
            <a:r>
              <a:rPr lang="ja-JP" altLang="en-US" dirty="0" smtClean="0">
                <a:solidFill>
                  <a:schemeClr val="tx1">
                    <a:lumMod val="95000"/>
                    <a:lumOff val="5000"/>
                  </a:schemeClr>
                </a:solidFill>
              </a:rPr>
              <a:t>２０１３年</a:t>
            </a:r>
            <a:r>
              <a:rPr lang="en-US" altLang="ja-JP" dirty="0" smtClean="0">
                <a:solidFill>
                  <a:schemeClr val="tx1">
                    <a:lumMod val="95000"/>
                    <a:lumOff val="5000"/>
                  </a:schemeClr>
                </a:solidFill>
              </a:rPr>
              <a:t>3</a:t>
            </a:r>
            <a:r>
              <a:rPr lang="ja-JP" altLang="en-US" dirty="0" smtClean="0">
                <a:solidFill>
                  <a:schemeClr val="tx1">
                    <a:lumMod val="95000"/>
                    <a:lumOff val="5000"/>
                  </a:schemeClr>
                </a:solidFill>
              </a:rPr>
              <a:t>月</a:t>
            </a:r>
            <a:r>
              <a:rPr lang="en-US" altLang="ja-JP" dirty="0" smtClean="0">
                <a:solidFill>
                  <a:schemeClr val="tx1">
                    <a:lumMod val="95000"/>
                    <a:lumOff val="5000"/>
                  </a:schemeClr>
                </a:solidFill>
              </a:rPr>
              <a:t>8</a:t>
            </a:r>
            <a:r>
              <a:rPr lang="ja-JP" altLang="en-US" dirty="0" smtClean="0">
                <a:solidFill>
                  <a:schemeClr val="tx1">
                    <a:lumMod val="95000"/>
                    <a:lumOff val="5000"/>
                  </a:schemeClr>
                </a:solidFill>
              </a:rPr>
              <a:t>日</a:t>
            </a:r>
            <a:endParaRPr kumimoji="1" lang="ja-JP" altLang="en-US" dirty="0">
              <a:solidFill>
                <a:schemeClr val="tx1">
                  <a:lumMod val="95000"/>
                  <a:lumOff val="5000"/>
                </a:schemeClr>
              </a:solidFill>
            </a:endParaRPr>
          </a:p>
        </p:txBody>
      </p:sp>
      <p:sp>
        <p:nvSpPr>
          <p:cNvPr id="4" name="右矢印 3"/>
          <p:cNvSpPr/>
          <p:nvPr/>
        </p:nvSpPr>
        <p:spPr>
          <a:xfrm rot="19318397">
            <a:off x="-177663" y="3377011"/>
            <a:ext cx="5125504" cy="288379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smtClean="0">
                <a:solidFill>
                  <a:schemeClr val="tx1">
                    <a:lumMod val="95000"/>
                    <a:lumOff val="5000"/>
                  </a:schemeClr>
                </a:solidFill>
              </a:rPr>
              <a:t>足の確保が</a:t>
            </a:r>
            <a:endParaRPr lang="en-US" altLang="ja-JP" sz="4400" dirty="0" smtClean="0">
              <a:solidFill>
                <a:schemeClr val="tx1">
                  <a:lumMod val="95000"/>
                  <a:lumOff val="5000"/>
                </a:schemeClr>
              </a:solidFill>
            </a:endParaRPr>
          </a:p>
          <a:p>
            <a:pPr algn="ctr"/>
            <a:r>
              <a:rPr lang="ja-JP" altLang="en-US" sz="4400" dirty="0" smtClean="0">
                <a:solidFill>
                  <a:schemeClr val="tx1">
                    <a:lumMod val="95000"/>
                    <a:lumOff val="5000"/>
                  </a:schemeClr>
                </a:solidFill>
              </a:rPr>
              <a:t>できてない</a:t>
            </a:r>
            <a:endParaRPr kumimoji="1" lang="ja-JP" altLang="en-US" sz="4400" dirty="0">
              <a:solidFill>
                <a:schemeClr val="tx1">
                  <a:lumMod val="95000"/>
                  <a:lumOff val="5000"/>
                </a:schemeClr>
              </a:solidFill>
            </a:endParaRPr>
          </a:p>
        </p:txBody>
      </p:sp>
      <p:sp>
        <p:nvSpPr>
          <p:cNvPr id="8" name="右矢印 7"/>
          <p:cNvSpPr/>
          <p:nvPr/>
        </p:nvSpPr>
        <p:spPr>
          <a:xfrm rot="2531787">
            <a:off x="4455303" y="3766416"/>
            <a:ext cx="4514033" cy="279929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chemeClr val="tx1">
                    <a:lumMod val="95000"/>
                    <a:lumOff val="5000"/>
                  </a:schemeClr>
                </a:solidFill>
              </a:rPr>
              <a:t>タダでもいい</a:t>
            </a:r>
            <a:endParaRPr kumimoji="1" lang="en-US" altLang="ja-JP" sz="4400" dirty="0" smtClean="0">
              <a:solidFill>
                <a:schemeClr val="tx1">
                  <a:lumMod val="95000"/>
                  <a:lumOff val="5000"/>
                </a:schemeClr>
              </a:solidFill>
            </a:endParaRPr>
          </a:p>
          <a:p>
            <a:pPr algn="ctr"/>
            <a:r>
              <a:rPr lang="ja-JP" altLang="en-US" sz="4400" dirty="0" smtClean="0">
                <a:solidFill>
                  <a:schemeClr val="tx1">
                    <a:lumMod val="95000"/>
                    <a:lumOff val="5000"/>
                  </a:schemeClr>
                </a:solidFill>
              </a:rPr>
              <a:t>足の確保</a:t>
            </a:r>
            <a:endParaRPr kumimoji="1" lang="ja-JP" altLang="en-US" sz="44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188640"/>
            <a:ext cx="9144000" cy="6669360"/>
          </a:xfrm>
        </p:spPr>
        <p:txBody>
          <a:bodyPr>
            <a:normAutofit/>
          </a:bodyPr>
          <a:lstStyle/>
          <a:p>
            <a:r>
              <a:rPr lang="ja-JP" altLang="en-US" sz="4000" dirty="0" smtClean="0"/>
              <a:t>循環バスに替わる公共交通として予約型乗合タクシー導入。当初、</a:t>
            </a:r>
            <a:r>
              <a:rPr lang="ja-JP" altLang="en-US" sz="4000" dirty="0" smtClean="0">
                <a:solidFill>
                  <a:srgbClr val="FF0000"/>
                </a:solidFill>
              </a:rPr>
              <a:t>１日当たり１７人、年間５千人、収支率は２５％を見込</a:t>
            </a:r>
            <a:endParaRPr lang="ja-JP" altLang="en-US" sz="4000" dirty="0" smtClean="0"/>
          </a:p>
          <a:p>
            <a:r>
              <a:rPr lang="ja-JP" altLang="en-US" sz="4000" dirty="0" smtClean="0"/>
              <a:t>１０年度の利用は</a:t>
            </a:r>
            <a:r>
              <a:rPr lang="ja-JP" altLang="en-US" sz="4000" dirty="0" smtClean="0">
                <a:solidFill>
                  <a:srgbClr val="FF0000"/>
                </a:solidFill>
              </a:rPr>
              <a:t>１日当たり３・６人</a:t>
            </a:r>
            <a:r>
              <a:rPr lang="ja-JP" altLang="en-US" sz="4000" dirty="0" smtClean="0"/>
              <a:t>。運行方法を２度改正しが、</a:t>
            </a:r>
            <a:r>
              <a:rPr lang="ja-JP" altLang="en-US" sz="4000" dirty="0" smtClean="0">
                <a:solidFill>
                  <a:srgbClr val="FF0000"/>
                </a:solidFill>
              </a:rPr>
              <a:t>１１年度は５・４人</a:t>
            </a:r>
            <a:r>
              <a:rPr lang="ja-JP" altLang="en-US" sz="4000" dirty="0" smtClean="0"/>
              <a:t>、</a:t>
            </a:r>
            <a:r>
              <a:rPr lang="ja-JP" altLang="en-US" sz="4000" dirty="0" smtClean="0">
                <a:solidFill>
                  <a:srgbClr val="FF0000"/>
                </a:solidFill>
              </a:rPr>
              <a:t>１２年度は６・７人</a:t>
            </a:r>
            <a:r>
              <a:rPr lang="ja-JP" altLang="en-US" sz="4000" dirty="0" smtClean="0"/>
              <a:t>と伸び悩み。</a:t>
            </a:r>
            <a:endParaRPr lang="en-US" altLang="ja-JP" sz="4000" dirty="0" smtClean="0"/>
          </a:p>
          <a:p>
            <a:r>
              <a:rPr lang="ja-JP" altLang="en-US" sz="4000" dirty="0" smtClean="0"/>
              <a:t>収支率は最大の年でも５・７％にとどまり、</a:t>
            </a:r>
            <a:r>
              <a:rPr lang="ja-JP" altLang="en-US" sz="4000" dirty="0" smtClean="0">
                <a:solidFill>
                  <a:srgbClr val="FF0000"/>
                </a:solidFill>
              </a:rPr>
              <a:t>年間運営費８９７万円</a:t>
            </a:r>
            <a:r>
              <a:rPr lang="ja-JP" altLang="en-US" sz="4000" dirty="0" smtClean="0"/>
              <a:t>のうち、９４・３％に当たる</a:t>
            </a:r>
            <a:r>
              <a:rPr lang="ja-JP" altLang="en-US" sz="4000" dirty="0" smtClean="0">
                <a:solidFill>
                  <a:srgbClr val="FF0000"/>
                </a:solidFill>
              </a:rPr>
              <a:t>８４６万円</a:t>
            </a:r>
            <a:r>
              <a:rPr lang="ja-JP" altLang="en-US" sz="4000" dirty="0" smtClean="0"/>
              <a:t>を市が負担する事態となる</a:t>
            </a:r>
          </a:p>
          <a:p>
            <a:endParaRPr kumimoji="1"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260648"/>
            <a:ext cx="9144000" cy="6597352"/>
          </a:xfrm>
        </p:spPr>
        <p:txBody>
          <a:bodyPr>
            <a:normAutofit/>
          </a:bodyPr>
          <a:lstStyle/>
          <a:p>
            <a:r>
              <a:rPr lang="ja-JP" altLang="ja-JP" sz="6500" dirty="0" smtClean="0">
                <a:solidFill>
                  <a:srgbClr val="FF0000"/>
                </a:solidFill>
              </a:rPr>
              <a:t>ひっそりと</a:t>
            </a:r>
            <a:r>
              <a:rPr lang="ja-JP" altLang="ja-JP" sz="3600" dirty="0" smtClean="0"/>
              <a:t>日本で</a:t>
            </a:r>
            <a:r>
              <a:rPr lang="ja-JP" altLang="en-US" sz="3600" dirty="0" smtClean="0"/>
              <a:t>試行</a:t>
            </a:r>
            <a:r>
              <a:rPr lang="ja-JP" altLang="ja-JP" sz="3600" dirty="0" smtClean="0"/>
              <a:t>開始</a:t>
            </a:r>
          </a:p>
          <a:p>
            <a:r>
              <a:rPr lang="ja-JP" altLang="ja-JP" sz="3600" dirty="0" smtClean="0"/>
              <a:t>世界</a:t>
            </a:r>
            <a:r>
              <a:rPr lang="en-US" altLang="ja-JP" sz="3600" dirty="0" smtClean="0"/>
              <a:t>22</a:t>
            </a:r>
            <a:r>
              <a:rPr lang="ja-JP" altLang="ja-JP" sz="3600" dirty="0" smtClean="0"/>
              <a:t>カ国でサービス展開</a:t>
            </a:r>
            <a:r>
              <a:rPr lang="ja-JP" altLang="en-US" sz="3600" dirty="0" smtClean="0"/>
              <a:t>（</a:t>
            </a:r>
            <a:r>
              <a:rPr lang="ja-JP" altLang="en-US" sz="3600" dirty="0" smtClean="0">
                <a:solidFill>
                  <a:srgbClr val="FF0000"/>
                </a:solidFill>
              </a:rPr>
              <a:t>地方政府相手</a:t>
            </a:r>
            <a:r>
              <a:rPr lang="ja-JP" altLang="en-US" sz="3600" dirty="0" smtClean="0"/>
              <a:t>）</a:t>
            </a:r>
            <a:endParaRPr lang="en-US" altLang="ja-JP" sz="3600" dirty="0" smtClean="0"/>
          </a:p>
          <a:p>
            <a:r>
              <a:rPr lang="ja-JP" altLang="ja-JP" sz="3600" dirty="0" smtClean="0"/>
              <a:t>スマートフォン</a:t>
            </a:r>
            <a:r>
              <a:rPr lang="ja-JP" altLang="en-US" sz="3600" dirty="0" smtClean="0"/>
              <a:t>・アプリ活用</a:t>
            </a:r>
            <a:endParaRPr lang="en-US" altLang="ja-JP" sz="3600" dirty="0" smtClean="0"/>
          </a:p>
          <a:p>
            <a:pPr>
              <a:buNone/>
            </a:pPr>
            <a:r>
              <a:rPr lang="ja-JP" altLang="en-US" sz="3600" dirty="0" smtClean="0"/>
              <a:t>①</a:t>
            </a:r>
            <a:r>
              <a:rPr lang="ja-JP" altLang="ja-JP" sz="4400" dirty="0" smtClean="0">
                <a:solidFill>
                  <a:srgbClr val="FF0000"/>
                </a:solidFill>
              </a:rPr>
              <a:t>キャッシュレス</a:t>
            </a:r>
            <a:endParaRPr lang="en-US" altLang="ja-JP" sz="4400" dirty="0" smtClean="0">
              <a:solidFill>
                <a:srgbClr val="FF0000"/>
              </a:solidFill>
            </a:endParaRPr>
          </a:p>
          <a:p>
            <a:pPr>
              <a:buNone/>
            </a:pPr>
            <a:r>
              <a:rPr lang="ja-JP" altLang="en-US" sz="3600" dirty="0" smtClean="0"/>
              <a:t>②指定場所</a:t>
            </a:r>
            <a:r>
              <a:rPr lang="ja-JP" altLang="ja-JP" sz="4400" dirty="0" smtClean="0">
                <a:solidFill>
                  <a:srgbClr val="FF0000"/>
                </a:solidFill>
              </a:rPr>
              <a:t>オンデマンド</a:t>
            </a:r>
            <a:r>
              <a:rPr lang="ja-JP" altLang="ja-JP" sz="3600" dirty="0" smtClean="0"/>
              <a:t>配車</a:t>
            </a:r>
            <a:r>
              <a:rPr lang="ja-JP" altLang="en-US" sz="3600" dirty="0" smtClean="0"/>
              <a:t>（位置情報）</a:t>
            </a:r>
            <a:endParaRPr lang="en-US" altLang="ja-JP" sz="3600" dirty="0" smtClean="0"/>
          </a:p>
          <a:p>
            <a:pPr>
              <a:buNone/>
            </a:pPr>
            <a:r>
              <a:rPr lang="ja-JP" altLang="en-US" sz="3600" dirty="0" smtClean="0"/>
              <a:t>③</a:t>
            </a:r>
            <a:r>
              <a:rPr lang="ja-JP" altLang="ja-JP" sz="3600" dirty="0" smtClean="0"/>
              <a:t>メールで領収書</a:t>
            </a:r>
            <a:r>
              <a:rPr lang="ja-JP" altLang="en-US" sz="3600" dirty="0" smtClean="0"/>
              <a:t>送信</a:t>
            </a:r>
            <a:r>
              <a:rPr lang="ja-JP" altLang="ja-JP" sz="3600" dirty="0" smtClean="0"/>
              <a:t>、</a:t>
            </a:r>
            <a:r>
              <a:rPr lang="ja-JP" altLang="ja-JP" sz="4800" dirty="0" smtClean="0">
                <a:solidFill>
                  <a:srgbClr val="FF0000"/>
                </a:solidFill>
              </a:rPr>
              <a:t>運転手評価</a:t>
            </a:r>
            <a:r>
              <a:rPr lang="ja-JP" altLang="en-US" sz="3600" dirty="0" smtClean="0"/>
              <a:t>可能</a:t>
            </a:r>
            <a:endParaRPr lang="ja-JP" altLang="ja-JP" sz="3600" dirty="0" smtClean="0"/>
          </a:p>
          <a:p>
            <a:pPr>
              <a:buNone/>
            </a:pPr>
            <a:r>
              <a:rPr lang="ja-JP" altLang="en-US" sz="3600" dirty="0" smtClean="0"/>
              <a:t>④</a:t>
            </a:r>
            <a:r>
              <a:rPr lang="ja-JP" altLang="ja-JP" sz="3600" dirty="0" smtClean="0"/>
              <a:t>料金は、</a:t>
            </a:r>
            <a:r>
              <a:rPr lang="ja-JP" altLang="ja-JP" sz="3600" b="1" i="1" dirty="0" smtClean="0">
                <a:solidFill>
                  <a:schemeClr val="accent3">
                    <a:lumMod val="75000"/>
                  </a:schemeClr>
                </a:solidFill>
              </a:rPr>
              <a:t>基本料金</a:t>
            </a:r>
            <a:r>
              <a:rPr lang="ja-JP" altLang="en-US" sz="3600" b="1" i="1" dirty="0" smtClean="0">
                <a:solidFill>
                  <a:schemeClr val="accent3">
                    <a:lumMod val="75000"/>
                  </a:schemeClr>
                </a:solidFill>
              </a:rPr>
              <a:t>＋時間距離制</a:t>
            </a:r>
            <a:endParaRPr lang="en-US" altLang="ja-JP" sz="3600" b="1" i="1" dirty="0" smtClean="0">
              <a:solidFill>
                <a:schemeClr val="accent3">
                  <a:lumMod val="75000"/>
                </a:schemeClr>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1733054"/>
          </a:xfrm>
          <a:solidFill>
            <a:schemeClr val="accent6">
              <a:lumMod val="60000"/>
              <a:lumOff val="40000"/>
            </a:schemeClr>
          </a:solidFill>
        </p:spPr>
        <p:txBody>
          <a:bodyPr>
            <a:normAutofit/>
          </a:bodyPr>
          <a:lstStyle/>
          <a:p>
            <a:r>
              <a:rPr kumimoji="1" lang="ja-JP" altLang="en-US" dirty="0" smtClean="0"/>
              <a:t>マイカーに代わる</a:t>
            </a:r>
            <a:r>
              <a:rPr kumimoji="1" lang="en-US" altLang="ja-JP" dirty="0" smtClean="0"/>
              <a:t/>
            </a:r>
            <a:br>
              <a:rPr kumimoji="1" lang="en-US" altLang="ja-JP" dirty="0" smtClean="0"/>
            </a:br>
            <a:r>
              <a:rPr kumimoji="1" lang="ja-JP" altLang="en-US" dirty="0" smtClean="0"/>
              <a:t>何時でも乗れるサービスの提供</a:t>
            </a:r>
            <a:endParaRPr kumimoji="1" lang="ja-JP" altLang="en-US" dirty="0"/>
          </a:p>
        </p:txBody>
      </p:sp>
      <p:sp>
        <p:nvSpPr>
          <p:cNvPr id="3" name="コンテンツ プレースホルダ 2"/>
          <p:cNvSpPr>
            <a:spLocks noGrp="1"/>
          </p:cNvSpPr>
          <p:nvPr>
            <p:ph idx="1"/>
          </p:nvPr>
        </p:nvSpPr>
        <p:spPr>
          <a:xfrm>
            <a:off x="179512" y="2060849"/>
            <a:ext cx="8964488" cy="4392488"/>
          </a:xfrm>
        </p:spPr>
        <p:txBody>
          <a:bodyPr>
            <a:normAutofit fontScale="92500"/>
          </a:bodyPr>
          <a:lstStyle/>
          <a:p>
            <a:r>
              <a:rPr lang="ja-JP" altLang="en-US" sz="4300" dirty="0" smtClean="0"/>
              <a:t>自家用車よりも便利なサービスを提供して、どの程度利用されるかを想定</a:t>
            </a:r>
            <a:endParaRPr lang="en-US" altLang="ja-JP" sz="4300" dirty="0" smtClean="0"/>
          </a:p>
          <a:p>
            <a:r>
              <a:rPr lang="ja-JP" altLang="en-US" sz="4300" dirty="0" smtClean="0"/>
              <a:t>その水準で、単位当たりの経費を予測</a:t>
            </a:r>
            <a:endParaRPr lang="en-US" altLang="ja-JP" sz="4300" dirty="0" smtClean="0"/>
          </a:p>
          <a:p>
            <a:r>
              <a:rPr lang="ja-JP" altLang="en-US" sz="4300" dirty="0" smtClean="0"/>
              <a:t>マイカー社会の経費と思えば、無料にしても単位当たりのコストが安ければ市民社会への還元との納得が得やすい。</a:t>
            </a:r>
            <a:endParaRPr lang="en-US" altLang="ja-JP" sz="4300" dirty="0" smtClean="0"/>
          </a:p>
          <a:p>
            <a:endParaRPr kumimoji="1" lang="ja-JP" alt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332656"/>
            <a:ext cx="8229600" cy="1143000"/>
          </a:xfrm>
          <a:solidFill>
            <a:schemeClr val="accent6">
              <a:lumMod val="60000"/>
              <a:lumOff val="40000"/>
            </a:schemeClr>
          </a:solidFill>
        </p:spPr>
        <p:txBody>
          <a:bodyPr/>
          <a:lstStyle/>
          <a:p>
            <a:r>
              <a:rPr lang="ja-JP" altLang="en-US" dirty="0" smtClean="0"/>
              <a:t>効率的運営</a:t>
            </a:r>
            <a:endParaRPr kumimoji="1" lang="ja-JP" altLang="en-US" dirty="0"/>
          </a:p>
        </p:txBody>
      </p:sp>
      <p:sp>
        <p:nvSpPr>
          <p:cNvPr id="3" name="コンテンツ プレースホルダ 2"/>
          <p:cNvSpPr>
            <a:spLocks noGrp="1"/>
          </p:cNvSpPr>
          <p:nvPr>
            <p:ph idx="1"/>
          </p:nvPr>
        </p:nvSpPr>
        <p:spPr>
          <a:xfrm>
            <a:off x="179512" y="1484784"/>
            <a:ext cx="8784976" cy="5373216"/>
          </a:xfrm>
        </p:spPr>
        <p:txBody>
          <a:bodyPr>
            <a:noAutofit/>
          </a:bodyPr>
          <a:lstStyle/>
          <a:p>
            <a:r>
              <a:rPr lang="ja-JP" altLang="en-US" sz="4400" dirty="0" smtClean="0"/>
              <a:t>利用されないと税金の無駄遣いとの批判発生</a:t>
            </a:r>
            <a:endParaRPr lang="en-US" altLang="ja-JP" sz="4400" dirty="0" smtClean="0"/>
          </a:p>
          <a:p>
            <a:r>
              <a:rPr lang="ja-JP" altLang="en-US" sz="4400" dirty="0" smtClean="0">
                <a:solidFill>
                  <a:srgbClr val="FF0000"/>
                </a:solidFill>
              </a:rPr>
              <a:t>無償運行とするかは別にして、最低、参加費程度の負担をお願いする（会員制）</a:t>
            </a:r>
            <a:endParaRPr lang="en-US" altLang="ja-JP" sz="4400" dirty="0" smtClean="0">
              <a:solidFill>
                <a:srgbClr val="FF0000"/>
              </a:solidFill>
            </a:endParaRPr>
          </a:p>
          <a:p>
            <a:pPr>
              <a:buNone/>
            </a:pPr>
            <a:r>
              <a:rPr lang="ja-JP" altLang="en-US" sz="4400" dirty="0" smtClean="0">
                <a:solidFill>
                  <a:srgbClr val="00B050"/>
                </a:solidFill>
              </a:rPr>
              <a:t>➵➵</a:t>
            </a:r>
            <a:r>
              <a:rPr lang="ja-JP" altLang="en-US" sz="4400" dirty="0" smtClean="0">
                <a:solidFill>
                  <a:srgbClr val="FF0000"/>
                </a:solidFill>
              </a:rPr>
              <a:t>　</a:t>
            </a:r>
            <a:r>
              <a:rPr lang="ja-JP" altLang="en-US" sz="4400" dirty="0" smtClean="0">
                <a:solidFill>
                  <a:srgbClr val="00B050"/>
                </a:solidFill>
              </a:rPr>
              <a:t>タダにしても乗らなければ、市民のニーズがないと突き放せる</a:t>
            </a:r>
            <a:endParaRPr lang="en-US" altLang="ja-JP" sz="4400" dirty="0" smtClean="0">
              <a:solidFill>
                <a:srgbClr val="00B05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6">
              <a:lumMod val="60000"/>
              <a:lumOff val="40000"/>
            </a:schemeClr>
          </a:solidFill>
          <a:ln>
            <a:solidFill>
              <a:schemeClr val="tx1">
                <a:lumMod val="95000"/>
                <a:lumOff val="5000"/>
              </a:schemeClr>
            </a:solidFill>
          </a:ln>
        </p:spPr>
        <p:txBody>
          <a:bodyPr/>
          <a:lstStyle/>
          <a:p>
            <a:r>
              <a:rPr kumimoji="1" lang="ja-JP" altLang="en-US" dirty="0" smtClean="0"/>
              <a:t>新しいビジネスモデル</a:t>
            </a:r>
            <a:endParaRPr kumimoji="1" lang="ja-JP" altLang="en-US" dirty="0"/>
          </a:p>
        </p:txBody>
      </p:sp>
      <p:sp>
        <p:nvSpPr>
          <p:cNvPr id="3" name="コンテンツ プレースホルダ 2"/>
          <p:cNvSpPr>
            <a:spLocks noGrp="1"/>
          </p:cNvSpPr>
          <p:nvPr>
            <p:ph idx="1"/>
          </p:nvPr>
        </p:nvSpPr>
        <p:spPr>
          <a:xfrm>
            <a:off x="457200" y="1600200"/>
            <a:ext cx="8229600" cy="4853136"/>
          </a:xfrm>
        </p:spPr>
        <p:txBody>
          <a:bodyPr>
            <a:normAutofit fontScale="92500" lnSpcReduction="10000"/>
          </a:bodyPr>
          <a:lstStyle/>
          <a:p>
            <a:r>
              <a:rPr lang="ja-JP" altLang="en-US" dirty="0" smtClean="0"/>
              <a:t>次に</a:t>
            </a:r>
            <a:r>
              <a:rPr lang="ja-JP" altLang="en-US" sz="4800" dirty="0" smtClean="0"/>
              <a:t>運賃以外のコスト回収策</a:t>
            </a:r>
            <a:r>
              <a:rPr lang="ja-JP" altLang="en-US" dirty="0" smtClean="0"/>
              <a:t>を考える（新しいビジネスモデル）</a:t>
            </a:r>
            <a:endParaRPr lang="en-US" altLang="ja-JP" dirty="0" smtClean="0"/>
          </a:p>
          <a:p>
            <a:r>
              <a:rPr lang="ja-JP" altLang="en-US" sz="4400" dirty="0" smtClean="0">
                <a:solidFill>
                  <a:srgbClr val="FF0000"/>
                </a:solidFill>
              </a:rPr>
              <a:t>医療機関、介護機関、高齢者の買い物先店舗からの協賛金、介護器具販売店等の協賛金</a:t>
            </a:r>
            <a:r>
              <a:rPr lang="ja-JP" altLang="en-US" dirty="0" smtClean="0"/>
              <a:t>を組み合わせて、財政負担の軽減をはかる（</a:t>
            </a:r>
            <a:r>
              <a:rPr lang="en-US" altLang="ja-JP" dirty="0" smtClean="0"/>
              <a:t>Google</a:t>
            </a:r>
            <a:r>
              <a:rPr lang="ja-JP" altLang="en-US" dirty="0" smtClean="0"/>
              <a:t>の狙いどころ）。</a:t>
            </a:r>
            <a:endParaRPr lang="en-US" altLang="ja-JP" dirty="0" smtClean="0"/>
          </a:p>
          <a:p>
            <a:r>
              <a:rPr lang="ja-JP" altLang="en-US" sz="4400" dirty="0" smtClean="0">
                <a:solidFill>
                  <a:srgbClr val="0070C0"/>
                </a:solidFill>
              </a:rPr>
              <a:t>実際の運行は、地元交通事業者等に委託する</a:t>
            </a:r>
            <a:endParaRPr lang="en-US" altLang="ja-JP" sz="4400" dirty="0" smtClean="0">
              <a:solidFill>
                <a:srgbClr val="0070C0"/>
              </a:solidFill>
            </a:endParaRPr>
          </a:p>
          <a:p>
            <a:endParaRPr kumimoji="1" lang="ja-JP" alt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107504" y="548680"/>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市民会員</a:t>
            </a:r>
            <a:endParaRPr kumimoji="1" lang="ja-JP" altLang="en-US" sz="2800" dirty="0">
              <a:solidFill>
                <a:schemeClr val="tx1">
                  <a:lumMod val="95000"/>
                  <a:lumOff val="5000"/>
                </a:schemeClr>
              </a:solidFill>
            </a:endParaRPr>
          </a:p>
        </p:txBody>
      </p:sp>
      <p:sp>
        <p:nvSpPr>
          <p:cNvPr id="8" name="正方形/長方形 7"/>
          <p:cNvSpPr/>
          <p:nvPr/>
        </p:nvSpPr>
        <p:spPr>
          <a:xfrm>
            <a:off x="3779912" y="1556792"/>
            <a:ext cx="172819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lumMod val="95000"/>
                    <a:lumOff val="5000"/>
                  </a:schemeClr>
                </a:solidFill>
              </a:rPr>
              <a:t>市営</a:t>
            </a:r>
            <a:r>
              <a:rPr kumimoji="1" lang="ja-JP" altLang="en-US" sz="3600" dirty="0" smtClean="0">
                <a:solidFill>
                  <a:srgbClr val="FF0000"/>
                </a:solidFill>
              </a:rPr>
              <a:t>無償</a:t>
            </a:r>
            <a:r>
              <a:rPr kumimoji="1" lang="ja-JP" altLang="en-US" sz="3600" dirty="0" smtClean="0">
                <a:solidFill>
                  <a:schemeClr val="tx1">
                    <a:lumMod val="95000"/>
                    <a:lumOff val="5000"/>
                  </a:schemeClr>
                </a:solidFill>
              </a:rPr>
              <a:t>運送事業</a:t>
            </a:r>
            <a:endParaRPr kumimoji="1" lang="ja-JP" altLang="en-US" sz="3600" dirty="0">
              <a:solidFill>
                <a:schemeClr val="tx1">
                  <a:lumMod val="95000"/>
                  <a:lumOff val="5000"/>
                </a:schemeClr>
              </a:solidFill>
            </a:endParaRPr>
          </a:p>
        </p:txBody>
      </p:sp>
      <p:sp>
        <p:nvSpPr>
          <p:cNvPr id="9" name="正方形/長方形 8"/>
          <p:cNvSpPr/>
          <p:nvPr/>
        </p:nvSpPr>
        <p:spPr>
          <a:xfrm>
            <a:off x="3779912" y="4797152"/>
            <a:ext cx="1728192"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lumMod val="95000"/>
                    <a:lumOff val="5000"/>
                  </a:schemeClr>
                </a:solidFill>
              </a:rPr>
              <a:t>民間事業者</a:t>
            </a:r>
            <a:endParaRPr kumimoji="1" lang="en-US" altLang="ja-JP" sz="3600" dirty="0" smtClean="0">
              <a:solidFill>
                <a:schemeClr val="tx1">
                  <a:lumMod val="95000"/>
                  <a:lumOff val="5000"/>
                </a:schemeClr>
              </a:solidFill>
            </a:endParaRPr>
          </a:p>
          <a:p>
            <a:pPr algn="ctr"/>
            <a:r>
              <a:rPr lang="ja-JP" altLang="en-US" sz="2800" dirty="0" smtClean="0">
                <a:solidFill>
                  <a:schemeClr val="tx1">
                    <a:lumMod val="95000"/>
                    <a:lumOff val="5000"/>
                  </a:schemeClr>
                </a:solidFill>
              </a:rPr>
              <a:t>（バス・タクシー）</a:t>
            </a:r>
            <a:endParaRPr kumimoji="1" lang="ja-JP" altLang="en-US" sz="2800" dirty="0">
              <a:solidFill>
                <a:schemeClr val="tx1">
                  <a:lumMod val="95000"/>
                  <a:lumOff val="5000"/>
                </a:schemeClr>
              </a:solidFill>
            </a:endParaRPr>
          </a:p>
        </p:txBody>
      </p:sp>
      <p:sp>
        <p:nvSpPr>
          <p:cNvPr id="10" name="下矢印 9"/>
          <p:cNvSpPr/>
          <p:nvPr/>
        </p:nvSpPr>
        <p:spPr>
          <a:xfrm>
            <a:off x="3707904" y="3501008"/>
            <a:ext cx="2016224" cy="1512168"/>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指定管理料金</a:t>
            </a:r>
            <a:endParaRPr kumimoji="1" lang="ja-JP" altLang="en-US" sz="2800" dirty="0">
              <a:solidFill>
                <a:schemeClr val="tx1">
                  <a:lumMod val="95000"/>
                  <a:lumOff val="5000"/>
                </a:schemeClr>
              </a:solidFill>
            </a:endParaRPr>
          </a:p>
        </p:txBody>
      </p:sp>
      <p:sp>
        <p:nvSpPr>
          <p:cNvPr id="11" name="円/楕円 10"/>
          <p:cNvSpPr/>
          <p:nvPr/>
        </p:nvSpPr>
        <p:spPr>
          <a:xfrm>
            <a:off x="107504" y="1844824"/>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市民会員</a:t>
            </a:r>
            <a:endParaRPr kumimoji="1" lang="ja-JP" altLang="en-US" sz="2800" dirty="0">
              <a:solidFill>
                <a:schemeClr val="tx1">
                  <a:lumMod val="95000"/>
                  <a:lumOff val="5000"/>
                </a:schemeClr>
              </a:solidFill>
            </a:endParaRPr>
          </a:p>
        </p:txBody>
      </p:sp>
      <p:sp>
        <p:nvSpPr>
          <p:cNvPr id="12" name="円/楕円 11"/>
          <p:cNvSpPr/>
          <p:nvPr/>
        </p:nvSpPr>
        <p:spPr>
          <a:xfrm>
            <a:off x="7668344" y="4437112"/>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法人会員</a:t>
            </a:r>
            <a:endParaRPr kumimoji="1" lang="ja-JP" altLang="en-US" sz="2800" dirty="0">
              <a:solidFill>
                <a:schemeClr val="tx1">
                  <a:lumMod val="95000"/>
                  <a:lumOff val="5000"/>
                </a:schemeClr>
              </a:solidFill>
            </a:endParaRPr>
          </a:p>
        </p:txBody>
      </p:sp>
      <p:sp>
        <p:nvSpPr>
          <p:cNvPr id="13" name="円/楕円 12"/>
          <p:cNvSpPr/>
          <p:nvPr/>
        </p:nvSpPr>
        <p:spPr>
          <a:xfrm>
            <a:off x="107504" y="3068960"/>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市民会員</a:t>
            </a:r>
            <a:endParaRPr kumimoji="1" lang="ja-JP" altLang="en-US" sz="2800" dirty="0">
              <a:solidFill>
                <a:schemeClr val="tx1">
                  <a:lumMod val="95000"/>
                  <a:lumOff val="5000"/>
                </a:schemeClr>
              </a:solidFill>
            </a:endParaRPr>
          </a:p>
        </p:txBody>
      </p:sp>
      <p:sp>
        <p:nvSpPr>
          <p:cNvPr id="14" name="円/楕円 13"/>
          <p:cNvSpPr/>
          <p:nvPr/>
        </p:nvSpPr>
        <p:spPr>
          <a:xfrm>
            <a:off x="7596336" y="980728"/>
            <a:ext cx="1512168" cy="11521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lumMod val="95000"/>
                    <a:lumOff val="5000"/>
                  </a:schemeClr>
                </a:solidFill>
              </a:rPr>
              <a:t>利益</a:t>
            </a:r>
            <a:endParaRPr lang="en-US" altLang="ja-JP" sz="2800" dirty="0" smtClean="0">
              <a:solidFill>
                <a:schemeClr val="tx1">
                  <a:lumMod val="95000"/>
                  <a:lumOff val="5000"/>
                </a:schemeClr>
              </a:solidFill>
            </a:endParaRPr>
          </a:p>
          <a:p>
            <a:pPr algn="ctr"/>
            <a:r>
              <a:rPr lang="ja-JP" altLang="en-US" sz="2800" dirty="0" smtClean="0">
                <a:solidFill>
                  <a:schemeClr val="tx1">
                    <a:lumMod val="95000"/>
                    <a:lumOff val="5000"/>
                  </a:schemeClr>
                </a:solidFill>
              </a:rPr>
              <a:t>団体</a:t>
            </a:r>
            <a:endParaRPr kumimoji="1" lang="ja-JP" altLang="en-US" sz="2800" dirty="0">
              <a:solidFill>
                <a:schemeClr val="tx1">
                  <a:lumMod val="95000"/>
                  <a:lumOff val="5000"/>
                </a:schemeClr>
              </a:solidFill>
            </a:endParaRPr>
          </a:p>
        </p:txBody>
      </p:sp>
      <p:sp>
        <p:nvSpPr>
          <p:cNvPr id="16" name="右矢印 15"/>
          <p:cNvSpPr/>
          <p:nvPr/>
        </p:nvSpPr>
        <p:spPr>
          <a:xfrm>
            <a:off x="1691680" y="836712"/>
            <a:ext cx="2016224" cy="1512168"/>
          </a:xfrm>
          <a:prstGeom prst="rightArrow">
            <a:avLst/>
          </a:prstGeom>
          <a:solidFill>
            <a:schemeClr val="accent5">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登録料</a:t>
            </a:r>
            <a:endParaRPr kumimoji="1" lang="ja-JP" altLang="en-US" sz="2800" dirty="0">
              <a:solidFill>
                <a:schemeClr val="tx1">
                  <a:lumMod val="95000"/>
                  <a:lumOff val="5000"/>
                </a:schemeClr>
              </a:solidFill>
            </a:endParaRPr>
          </a:p>
        </p:txBody>
      </p:sp>
      <p:sp>
        <p:nvSpPr>
          <p:cNvPr id="17" name="右矢印 16"/>
          <p:cNvSpPr/>
          <p:nvPr/>
        </p:nvSpPr>
        <p:spPr>
          <a:xfrm flipH="1">
            <a:off x="5580112" y="764704"/>
            <a:ext cx="2016224" cy="1512168"/>
          </a:xfrm>
          <a:prstGeom prst="rightArrow">
            <a:avLst/>
          </a:prstGeom>
          <a:solidFill>
            <a:srgbClr val="FFFF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広告</a:t>
            </a:r>
            <a:endParaRPr kumimoji="1" lang="en-US" altLang="ja-JP" sz="2800" dirty="0" smtClean="0">
              <a:solidFill>
                <a:schemeClr val="tx1">
                  <a:lumMod val="95000"/>
                  <a:lumOff val="5000"/>
                </a:schemeClr>
              </a:solidFill>
            </a:endParaRPr>
          </a:p>
          <a:p>
            <a:pPr algn="ctr"/>
            <a:r>
              <a:rPr lang="ja-JP" altLang="en-US" sz="2800" dirty="0" smtClean="0">
                <a:solidFill>
                  <a:schemeClr val="tx1">
                    <a:lumMod val="95000"/>
                    <a:lumOff val="5000"/>
                  </a:schemeClr>
                </a:solidFill>
              </a:rPr>
              <a:t>協賛金</a:t>
            </a:r>
            <a:endParaRPr kumimoji="1" lang="ja-JP" altLang="en-US" sz="2800" dirty="0">
              <a:solidFill>
                <a:schemeClr val="tx1">
                  <a:lumMod val="95000"/>
                  <a:lumOff val="5000"/>
                </a:schemeClr>
              </a:solidFill>
            </a:endParaRPr>
          </a:p>
        </p:txBody>
      </p:sp>
      <p:sp>
        <p:nvSpPr>
          <p:cNvPr id="18" name="下矢印 17"/>
          <p:cNvSpPr/>
          <p:nvPr/>
        </p:nvSpPr>
        <p:spPr>
          <a:xfrm>
            <a:off x="3635896" y="144016"/>
            <a:ext cx="2016224" cy="1484784"/>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軽自動車税</a:t>
            </a:r>
            <a:endParaRPr kumimoji="1" lang="ja-JP" altLang="en-US" sz="2800" dirty="0">
              <a:solidFill>
                <a:schemeClr val="tx1">
                  <a:lumMod val="95000"/>
                  <a:lumOff val="5000"/>
                </a:schemeClr>
              </a:solidFill>
            </a:endParaRPr>
          </a:p>
        </p:txBody>
      </p:sp>
      <p:sp>
        <p:nvSpPr>
          <p:cNvPr id="19" name="上矢印 18"/>
          <p:cNvSpPr/>
          <p:nvPr/>
        </p:nvSpPr>
        <p:spPr>
          <a:xfrm rot="17651873">
            <a:off x="1320117" y="3638671"/>
            <a:ext cx="2075191" cy="2343749"/>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無料サービス</a:t>
            </a:r>
            <a:endParaRPr kumimoji="1" lang="ja-JP" altLang="en-US" sz="2800" dirty="0">
              <a:solidFill>
                <a:schemeClr val="tx1">
                  <a:lumMod val="95000"/>
                  <a:lumOff val="5000"/>
                </a:schemeClr>
              </a:solidFill>
            </a:endParaRPr>
          </a:p>
        </p:txBody>
      </p:sp>
      <p:sp>
        <p:nvSpPr>
          <p:cNvPr id="20" name="上矢印 19"/>
          <p:cNvSpPr/>
          <p:nvPr/>
        </p:nvSpPr>
        <p:spPr>
          <a:xfrm rot="3333321">
            <a:off x="5807772" y="3474928"/>
            <a:ext cx="2075191" cy="2343749"/>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無料サービス</a:t>
            </a:r>
            <a:endParaRPr kumimoji="1" lang="ja-JP" altLang="en-US" sz="2800" dirty="0">
              <a:solidFill>
                <a:schemeClr val="tx1">
                  <a:lumMod val="95000"/>
                  <a:lumOff val="5000"/>
                </a:schemeClr>
              </a:solidFill>
            </a:endParaRPr>
          </a:p>
        </p:txBody>
      </p:sp>
      <p:sp>
        <p:nvSpPr>
          <p:cNvPr id="21" name="円/楕円 20"/>
          <p:cNvSpPr/>
          <p:nvPr/>
        </p:nvSpPr>
        <p:spPr>
          <a:xfrm>
            <a:off x="7668344" y="2852936"/>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特別会員</a:t>
            </a:r>
            <a:endParaRPr kumimoji="1" lang="ja-JP" altLang="en-US" sz="2800" dirty="0">
              <a:solidFill>
                <a:schemeClr val="tx1">
                  <a:lumMod val="95000"/>
                  <a:lumOff val="5000"/>
                </a:schemeClr>
              </a:solidFill>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107504" y="44624"/>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市民会員</a:t>
            </a:r>
            <a:endParaRPr kumimoji="1" lang="ja-JP" altLang="en-US" sz="2800" dirty="0">
              <a:solidFill>
                <a:schemeClr val="tx1">
                  <a:lumMod val="95000"/>
                  <a:lumOff val="5000"/>
                </a:schemeClr>
              </a:solidFill>
            </a:endParaRPr>
          </a:p>
        </p:txBody>
      </p:sp>
      <p:sp>
        <p:nvSpPr>
          <p:cNvPr id="8" name="正方形/長方形 7"/>
          <p:cNvSpPr/>
          <p:nvPr/>
        </p:nvSpPr>
        <p:spPr>
          <a:xfrm>
            <a:off x="3779912" y="1556792"/>
            <a:ext cx="172819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lumMod val="95000"/>
                    <a:lumOff val="5000"/>
                  </a:schemeClr>
                </a:solidFill>
              </a:rPr>
              <a:t>市営自家用運送事業</a:t>
            </a:r>
            <a:endParaRPr kumimoji="1" lang="ja-JP" altLang="en-US" sz="3600" dirty="0">
              <a:solidFill>
                <a:schemeClr val="tx1">
                  <a:lumMod val="95000"/>
                  <a:lumOff val="5000"/>
                </a:schemeClr>
              </a:solidFill>
            </a:endParaRPr>
          </a:p>
        </p:txBody>
      </p:sp>
      <p:sp>
        <p:nvSpPr>
          <p:cNvPr id="10" name="下矢印 9"/>
          <p:cNvSpPr/>
          <p:nvPr/>
        </p:nvSpPr>
        <p:spPr>
          <a:xfrm>
            <a:off x="3707904" y="3501008"/>
            <a:ext cx="2016224" cy="1512168"/>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指定管理料金</a:t>
            </a:r>
            <a:endParaRPr kumimoji="1" lang="ja-JP" altLang="en-US" sz="2800" dirty="0">
              <a:solidFill>
                <a:schemeClr val="tx1">
                  <a:lumMod val="95000"/>
                  <a:lumOff val="5000"/>
                </a:schemeClr>
              </a:solidFill>
            </a:endParaRPr>
          </a:p>
        </p:txBody>
      </p:sp>
      <p:sp>
        <p:nvSpPr>
          <p:cNvPr id="11" name="円/楕円 10"/>
          <p:cNvSpPr/>
          <p:nvPr/>
        </p:nvSpPr>
        <p:spPr>
          <a:xfrm>
            <a:off x="107504" y="1556792"/>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市民会員</a:t>
            </a:r>
            <a:endParaRPr kumimoji="1" lang="ja-JP" altLang="en-US" sz="2800" dirty="0">
              <a:solidFill>
                <a:schemeClr val="tx1">
                  <a:lumMod val="95000"/>
                  <a:lumOff val="5000"/>
                </a:schemeClr>
              </a:solidFill>
            </a:endParaRPr>
          </a:p>
        </p:txBody>
      </p:sp>
      <p:sp>
        <p:nvSpPr>
          <p:cNvPr id="12" name="円/楕円 11"/>
          <p:cNvSpPr/>
          <p:nvPr/>
        </p:nvSpPr>
        <p:spPr>
          <a:xfrm>
            <a:off x="7668344" y="3717032"/>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法人会員</a:t>
            </a:r>
            <a:endParaRPr kumimoji="1" lang="ja-JP" altLang="en-US" sz="2800" dirty="0">
              <a:solidFill>
                <a:schemeClr val="tx1">
                  <a:lumMod val="95000"/>
                  <a:lumOff val="5000"/>
                </a:schemeClr>
              </a:solidFill>
            </a:endParaRPr>
          </a:p>
        </p:txBody>
      </p:sp>
      <p:sp>
        <p:nvSpPr>
          <p:cNvPr id="13" name="円/楕円 12"/>
          <p:cNvSpPr/>
          <p:nvPr/>
        </p:nvSpPr>
        <p:spPr>
          <a:xfrm>
            <a:off x="251520" y="2852936"/>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市民会員</a:t>
            </a:r>
            <a:endParaRPr kumimoji="1" lang="ja-JP" altLang="en-US" sz="2800" dirty="0">
              <a:solidFill>
                <a:schemeClr val="tx1">
                  <a:lumMod val="95000"/>
                  <a:lumOff val="5000"/>
                </a:schemeClr>
              </a:solidFill>
            </a:endParaRPr>
          </a:p>
        </p:txBody>
      </p:sp>
      <p:sp>
        <p:nvSpPr>
          <p:cNvPr id="14" name="円/楕円 13"/>
          <p:cNvSpPr/>
          <p:nvPr/>
        </p:nvSpPr>
        <p:spPr>
          <a:xfrm>
            <a:off x="7596336" y="980728"/>
            <a:ext cx="1512168" cy="11521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利益</a:t>
            </a:r>
            <a:endParaRPr kumimoji="1" lang="en-US" altLang="ja-JP" sz="2800" dirty="0" smtClean="0">
              <a:solidFill>
                <a:schemeClr val="tx1">
                  <a:lumMod val="95000"/>
                  <a:lumOff val="5000"/>
                </a:schemeClr>
              </a:solidFill>
            </a:endParaRPr>
          </a:p>
          <a:p>
            <a:pPr algn="ctr"/>
            <a:r>
              <a:rPr lang="ja-JP" altLang="en-US" sz="2800" dirty="0" smtClean="0">
                <a:solidFill>
                  <a:schemeClr val="tx1">
                    <a:lumMod val="95000"/>
                    <a:lumOff val="5000"/>
                  </a:schemeClr>
                </a:solidFill>
              </a:rPr>
              <a:t>団体</a:t>
            </a:r>
            <a:endParaRPr kumimoji="1" lang="ja-JP" altLang="en-US" sz="2800" dirty="0">
              <a:solidFill>
                <a:schemeClr val="tx1">
                  <a:lumMod val="95000"/>
                  <a:lumOff val="5000"/>
                </a:schemeClr>
              </a:solidFill>
            </a:endParaRPr>
          </a:p>
        </p:txBody>
      </p:sp>
      <p:sp>
        <p:nvSpPr>
          <p:cNvPr id="16" name="右矢印 15"/>
          <p:cNvSpPr/>
          <p:nvPr/>
        </p:nvSpPr>
        <p:spPr>
          <a:xfrm>
            <a:off x="1691680" y="836712"/>
            <a:ext cx="2016224" cy="1512168"/>
          </a:xfrm>
          <a:prstGeom prst="rightArrow">
            <a:avLst/>
          </a:prstGeom>
          <a:solidFill>
            <a:schemeClr val="accent5">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月極定額料金</a:t>
            </a:r>
            <a:endParaRPr kumimoji="1" lang="ja-JP" altLang="en-US" sz="2800" dirty="0">
              <a:solidFill>
                <a:schemeClr val="tx1">
                  <a:lumMod val="95000"/>
                  <a:lumOff val="5000"/>
                </a:schemeClr>
              </a:solidFill>
            </a:endParaRPr>
          </a:p>
        </p:txBody>
      </p:sp>
      <p:sp>
        <p:nvSpPr>
          <p:cNvPr id="17" name="右矢印 16"/>
          <p:cNvSpPr/>
          <p:nvPr/>
        </p:nvSpPr>
        <p:spPr>
          <a:xfrm flipH="1">
            <a:off x="5580112" y="764704"/>
            <a:ext cx="2016224" cy="1512168"/>
          </a:xfrm>
          <a:prstGeom prst="rightArrow">
            <a:avLst/>
          </a:prstGeom>
          <a:solidFill>
            <a:srgbClr val="FFFF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広告</a:t>
            </a:r>
            <a:endParaRPr kumimoji="1" lang="en-US" altLang="ja-JP" sz="2800" dirty="0" smtClean="0">
              <a:solidFill>
                <a:schemeClr val="tx1">
                  <a:lumMod val="95000"/>
                  <a:lumOff val="5000"/>
                </a:schemeClr>
              </a:solidFill>
            </a:endParaRPr>
          </a:p>
          <a:p>
            <a:pPr algn="ctr"/>
            <a:r>
              <a:rPr kumimoji="1" lang="ja-JP" altLang="en-US" sz="2800" dirty="0" smtClean="0">
                <a:solidFill>
                  <a:schemeClr val="tx1">
                    <a:lumMod val="95000"/>
                    <a:lumOff val="5000"/>
                  </a:schemeClr>
                </a:solidFill>
              </a:rPr>
              <a:t>協賛金</a:t>
            </a:r>
            <a:endParaRPr kumimoji="1" lang="ja-JP" altLang="en-US" sz="2800" dirty="0">
              <a:solidFill>
                <a:schemeClr val="tx1">
                  <a:lumMod val="95000"/>
                  <a:lumOff val="5000"/>
                </a:schemeClr>
              </a:solidFill>
            </a:endParaRPr>
          </a:p>
        </p:txBody>
      </p:sp>
      <p:sp>
        <p:nvSpPr>
          <p:cNvPr id="18" name="下矢印 17"/>
          <p:cNvSpPr/>
          <p:nvPr/>
        </p:nvSpPr>
        <p:spPr>
          <a:xfrm>
            <a:off x="3635896" y="144016"/>
            <a:ext cx="2016224" cy="1484784"/>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軽自動車税</a:t>
            </a:r>
            <a:endParaRPr kumimoji="1" lang="ja-JP" altLang="en-US" sz="2800" dirty="0">
              <a:solidFill>
                <a:schemeClr val="tx1">
                  <a:lumMod val="95000"/>
                  <a:lumOff val="5000"/>
                </a:schemeClr>
              </a:solidFill>
            </a:endParaRPr>
          </a:p>
        </p:txBody>
      </p:sp>
      <p:sp>
        <p:nvSpPr>
          <p:cNvPr id="19" name="上矢印 18"/>
          <p:cNvSpPr/>
          <p:nvPr/>
        </p:nvSpPr>
        <p:spPr>
          <a:xfrm rot="17651873">
            <a:off x="924156" y="3638671"/>
            <a:ext cx="2075191" cy="2343749"/>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乗り放題サービス</a:t>
            </a:r>
            <a:endParaRPr kumimoji="1" lang="ja-JP" altLang="en-US" sz="2800" dirty="0">
              <a:solidFill>
                <a:schemeClr val="tx1">
                  <a:lumMod val="95000"/>
                  <a:lumOff val="5000"/>
                </a:schemeClr>
              </a:solidFill>
            </a:endParaRPr>
          </a:p>
        </p:txBody>
      </p:sp>
      <p:sp>
        <p:nvSpPr>
          <p:cNvPr id="20" name="上矢印 19"/>
          <p:cNvSpPr/>
          <p:nvPr/>
        </p:nvSpPr>
        <p:spPr>
          <a:xfrm rot="3333321">
            <a:off x="5879780" y="4483040"/>
            <a:ext cx="2075191" cy="2343749"/>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乗り放題サービス</a:t>
            </a:r>
            <a:endParaRPr kumimoji="1" lang="ja-JP" altLang="en-US" sz="2800" dirty="0">
              <a:solidFill>
                <a:schemeClr val="tx1">
                  <a:lumMod val="95000"/>
                  <a:lumOff val="5000"/>
                </a:schemeClr>
              </a:solidFill>
            </a:endParaRPr>
          </a:p>
        </p:txBody>
      </p:sp>
      <p:sp>
        <p:nvSpPr>
          <p:cNvPr id="21" name="円/楕円 20"/>
          <p:cNvSpPr/>
          <p:nvPr/>
        </p:nvSpPr>
        <p:spPr>
          <a:xfrm>
            <a:off x="7668344" y="2492896"/>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特別会員</a:t>
            </a:r>
            <a:endParaRPr kumimoji="1" lang="ja-JP" altLang="en-US" sz="2800" dirty="0">
              <a:solidFill>
                <a:schemeClr val="tx1">
                  <a:lumMod val="95000"/>
                  <a:lumOff val="5000"/>
                </a:schemeClr>
              </a:solidFill>
            </a:endParaRPr>
          </a:p>
        </p:txBody>
      </p:sp>
      <p:sp>
        <p:nvSpPr>
          <p:cNvPr id="22" name="正方形/長方形 21"/>
          <p:cNvSpPr/>
          <p:nvPr/>
        </p:nvSpPr>
        <p:spPr>
          <a:xfrm>
            <a:off x="3779912" y="4797152"/>
            <a:ext cx="1728192"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lumMod val="95000"/>
                    <a:lumOff val="5000"/>
                  </a:schemeClr>
                </a:solidFill>
              </a:rPr>
              <a:t>民間事業者</a:t>
            </a:r>
            <a:endParaRPr kumimoji="1" lang="en-US" altLang="ja-JP" sz="3600" dirty="0" smtClean="0">
              <a:solidFill>
                <a:schemeClr val="tx1">
                  <a:lumMod val="95000"/>
                  <a:lumOff val="5000"/>
                </a:schemeClr>
              </a:solidFill>
            </a:endParaRPr>
          </a:p>
          <a:p>
            <a:pPr algn="ctr"/>
            <a:r>
              <a:rPr lang="ja-JP" altLang="en-US" sz="2800" dirty="0" smtClean="0">
                <a:solidFill>
                  <a:schemeClr val="tx1">
                    <a:lumMod val="95000"/>
                    <a:lumOff val="5000"/>
                  </a:schemeClr>
                </a:solidFill>
              </a:rPr>
              <a:t>（バス・タクシー）</a:t>
            </a:r>
            <a:endParaRPr kumimoji="1" lang="ja-JP" altLang="en-US" sz="2800" dirty="0">
              <a:solidFill>
                <a:schemeClr val="tx1">
                  <a:lumMod val="95000"/>
                  <a:lumOff val="5000"/>
                </a:schemeClr>
              </a:solidFill>
            </a:endParaRPr>
          </a:p>
        </p:txBody>
      </p:sp>
      <p:sp>
        <p:nvSpPr>
          <p:cNvPr id="23" name="右矢印 22"/>
          <p:cNvSpPr/>
          <p:nvPr/>
        </p:nvSpPr>
        <p:spPr>
          <a:xfrm flipH="1">
            <a:off x="5652120" y="2348880"/>
            <a:ext cx="1944216" cy="1512168"/>
          </a:xfrm>
          <a:prstGeom prst="rightArrow">
            <a:avLst/>
          </a:prstGeom>
          <a:solidFill>
            <a:schemeClr val="accent5">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月極定額料金</a:t>
            </a:r>
            <a:endParaRPr kumimoji="1" lang="ja-JP" altLang="en-US" sz="2800" dirty="0">
              <a:solidFill>
                <a:schemeClr val="tx1">
                  <a:lumMod val="95000"/>
                  <a:lumOff val="5000"/>
                </a:schemeClr>
              </a:solidFill>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354162"/>
          </a:xfrm>
          <a:solidFill>
            <a:srgbClr val="FFFF00"/>
          </a:solidFill>
          <a:ln w="57150">
            <a:solidFill>
              <a:schemeClr val="tx1">
                <a:lumMod val="95000"/>
                <a:lumOff val="5000"/>
              </a:schemeClr>
            </a:solidFill>
          </a:ln>
        </p:spPr>
        <p:txBody>
          <a:bodyPr>
            <a:normAutofit/>
          </a:bodyPr>
          <a:lstStyle/>
          <a:p>
            <a:r>
              <a:rPr lang="ja-JP" altLang="en-US" b="1" dirty="0" smtClean="0">
                <a:solidFill>
                  <a:schemeClr val="tx1">
                    <a:lumMod val="95000"/>
                    <a:lumOff val="5000"/>
                  </a:schemeClr>
                </a:solidFill>
              </a:rPr>
              <a:t>①</a:t>
            </a:r>
            <a:r>
              <a:rPr lang="ja-JP" altLang="ja-JP" b="1" dirty="0" smtClean="0">
                <a:solidFill>
                  <a:schemeClr val="tx1">
                    <a:lumMod val="95000"/>
                    <a:lumOff val="5000"/>
                  </a:schemeClr>
                </a:solidFill>
              </a:rPr>
              <a:t>「</a:t>
            </a:r>
            <a:r>
              <a:rPr lang="ja-JP" altLang="ja-JP" b="1" dirty="0" smtClean="0">
                <a:solidFill>
                  <a:srgbClr val="FF0000"/>
                </a:solidFill>
              </a:rPr>
              <a:t>乗り放題</a:t>
            </a:r>
            <a:r>
              <a:rPr lang="ja-JP" altLang="ja-JP" b="1" dirty="0" smtClean="0">
                <a:solidFill>
                  <a:schemeClr val="tx1">
                    <a:lumMod val="95000"/>
                    <a:lumOff val="5000"/>
                  </a:schemeClr>
                </a:solidFill>
              </a:rPr>
              <a:t>」制度の導入</a:t>
            </a:r>
            <a:endParaRPr kumimoji="1" lang="ja-JP" altLang="en-US" dirty="0">
              <a:solidFill>
                <a:schemeClr val="tx1">
                  <a:lumMod val="95000"/>
                  <a:lumOff val="5000"/>
                </a:schemeClr>
              </a:solidFill>
            </a:endParaRPr>
          </a:p>
        </p:txBody>
      </p:sp>
      <p:sp>
        <p:nvSpPr>
          <p:cNvPr id="3" name="コンテンツ プレースホルダ 2"/>
          <p:cNvSpPr>
            <a:spLocks noGrp="1"/>
          </p:cNvSpPr>
          <p:nvPr>
            <p:ph idx="1"/>
          </p:nvPr>
        </p:nvSpPr>
        <p:spPr>
          <a:xfrm>
            <a:off x="457200" y="1628800"/>
            <a:ext cx="8229600" cy="4824536"/>
          </a:xfrm>
        </p:spPr>
        <p:txBody>
          <a:bodyPr>
            <a:noAutofit/>
          </a:bodyPr>
          <a:lstStyle/>
          <a:p>
            <a:r>
              <a:rPr lang="ja-JP" altLang="ja-JP" sz="4400" dirty="0" smtClean="0"/>
              <a:t>もともと採算をとるものではなく、月極定額乗り放題は導入し易い。定額の水準は、</a:t>
            </a:r>
            <a:r>
              <a:rPr lang="ja-JP" altLang="ja-JP" sz="4400" b="1" dirty="0" smtClean="0"/>
              <a:t>自治体の助成額</a:t>
            </a:r>
            <a:r>
              <a:rPr lang="ja-JP" altLang="ja-JP" sz="4400" dirty="0" smtClean="0"/>
              <a:t>とのバランスで決定</a:t>
            </a:r>
          </a:p>
          <a:p>
            <a:r>
              <a:rPr lang="en-US" altLang="ja-JP" sz="4400" dirty="0" smtClean="0"/>
              <a:t> </a:t>
            </a:r>
            <a:r>
              <a:rPr lang="ja-JP" altLang="en-US" sz="4400" dirty="0" smtClean="0"/>
              <a:t>乗り放題サービスの提供者は自治体、実際のサービスは専門旅客運送会社が受託</a:t>
            </a:r>
            <a:endParaRPr kumimoji="1" lang="ja-JP" altLang="en-US" sz="44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95000"/>
                <a:lumOff val="5000"/>
              </a:schemeClr>
            </a:solidFill>
          </a:ln>
        </p:spPr>
        <p:txBody>
          <a:bodyPr>
            <a:normAutofit fontScale="90000"/>
          </a:bodyPr>
          <a:lstStyle/>
          <a:p>
            <a:r>
              <a:rPr kumimoji="1" lang="ja-JP" altLang="en-US" dirty="0" smtClean="0"/>
              <a:t>②</a:t>
            </a:r>
            <a:r>
              <a:rPr kumimoji="1" lang="ja-JP" altLang="en-US" dirty="0" smtClean="0">
                <a:solidFill>
                  <a:srgbClr val="FF0000"/>
                </a:solidFill>
              </a:rPr>
              <a:t>「スマホとアプリ」の配布</a:t>
            </a:r>
            <a:r>
              <a:rPr kumimoji="1" lang="en-US" altLang="ja-JP" dirty="0" smtClean="0">
                <a:solidFill>
                  <a:srgbClr val="FF0000"/>
                </a:solidFill>
              </a:rPr>
              <a:t/>
            </a:r>
            <a:br>
              <a:rPr kumimoji="1" lang="en-US" altLang="ja-JP" dirty="0" smtClean="0">
                <a:solidFill>
                  <a:srgbClr val="FF0000"/>
                </a:solidFill>
              </a:rPr>
            </a:br>
            <a:r>
              <a:rPr lang="ja-JP" altLang="en-US" dirty="0" smtClean="0">
                <a:solidFill>
                  <a:srgbClr val="FF0000"/>
                </a:solidFill>
              </a:rPr>
              <a:t>普及すれば顔パスも併用</a:t>
            </a:r>
            <a:endParaRPr kumimoji="1" lang="ja-JP" altLang="en-US" dirty="0">
              <a:solidFill>
                <a:srgbClr val="FF0000"/>
              </a:solidFill>
            </a:endParaRPr>
          </a:p>
        </p:txBody>
      </p:sp>
      <p:sp>
        <p:nvSpPr>
          <p:cNvPr id="3" name="コンテンツ プレースホルダ 2"/>
          <p:cNvSpPr>
            <a:spLocks noGrp="1"/>
          </p:cNvSpPr>
          <p:nvPr>
            <p:ph idx="1"/>
          </p:nvPr>
        </p:nvSpPr>
        <p:spPr/>
        <p:txBody>
          <a:bodyPr/>
          <a:lstStyle/>
          <a:p>
            <a:r>
              <a:rPr lang="ja-JP" altLang="ja-JP" dirty="0" smtClean="0"/>
              <a:t>効率的配車のためには、利用者の位置情報が把握できると便利</a:t>
            </a:r>
            <a:r>
              <a:rPr lang="ja-JP" altLang="en-US" dirty="0" smtClean="0"/>
              <a:t>、</a:t>
            </a:r>
            <a:r>
              <a:rPr lang="ja-JP" altLang="ja-JP" dirty="0" smtClean="0"/>
              <a:t>利用者への配車情報もスマートフォンで送信</a:t>
            </a:r>
          </a:p>
          <a:p>
            <a:r>
              <a:rPr lang="en-US" altLang="ja-JP" dirty="0" smtClean="0"/>
              <a:t> </a:t>
            </a:r>
            <a:r>
              <a:rPr lang="ja-JP" altLang="ja-JP" dirty="0" smtClean="0"/>
              <a:t>必要があれば簡易な専用アプリを作成し、普及させる</a:t>
            </a:r>
            <a:r>
              <a:rPr lang="ja-JP" altLang="en-US" dirty="0" smtClean="0"/>
              <a:t>が、</a:t>
            </a:r>
            <a:r>
              <a:rPr lang="ja-JP" altLang="ja-JP" dirty="0" smtClean="0"/>
              <a:t>既存のアプリで活用できるのもがあればそれでもよい</a:t>
            </a:r>
            <a:r>
              <a:rPr lang="en-US" altLang="ja-JP" dirty="0" smtClean="0"/>
              <a:t> </a:t>
            </a:r>
          </a:p>
          <a:p>
            <a:r>
              <a:rPr lang="ja-JP" altLang="en-US" dirty="0" smtClean="0"/>
              <a:t>スマホとアプリを持つことにより乗り放題サービス会員（旅行業商品購入者）とみなす</a:t>
            </a:r>
            <a:endParaRPr lang="ja-JP" altLang="ja-JP" dirty="0" smtClean="0"/>
          </a:p>
          <a:p>
            <a:endParaRPr kumimoji="1" lang="ja-JP" alt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2218258"/>
          </a:xfrm>
          <a:solidFill>
            <a:srgbClr val="FFFF00"/>
          </a:solidFill>
          <a:ln>
            <a:solidFill>
              <a:schemeClr val="tx1">
                <a:lumMod val="95000"/>
                <a:lumOff val="5000"/>
              </a:schemeClr>
            </a:solidFill>
          </a:ln>
        </p:spPr>
        <p:txBody>
          <a:bodyPr>
            <a:normAutofit/>
          </a:bodyPr>
          <a:lstStyle/>
          <a:p>
            <a:r>
              <a:rPr lang="ja-JP" altLang="en-US" b="1" dirty="0" smtClean="0">
                <a:solidFill>
                  <a:schemeClr val="tx1">
                    <a:lumMod val="95000"/>
                    <a:lumOff val="5000"/>
                  </a:schemeClr>
                </a:solidFill>
              </a:rPr>
              <a:t>グーグル、パーツを自由に組合わせるスマホに本腰。</a:t>
            </a:r>
            <a:r>
              <a:rPr lang="en-US" altLang="ja-JP" b="1" dirty="0" smtClean="0">
                <a:solidFill>
                  <a:schemeClr val="tx1">
                    <a:lumMod val="95000"/>
                    <a:lumOff val="5000"/>
                  </a:schemeClr>
                </a:solidFill>
              </a:rPr>
              <a:t>50</a:t>
            </a:r>
            <a:r>
              <a:rPr lang="ja-JP" altLang="en-US" b="1" dirty="0" smtClean="0">
                <a:solidFill>
                  <a:schemeClr val="tx1">
                    <a:lumMod val="95000"/>
                    <a:lumOff val="5000"/>
                  </a:schemeClr>
                </a:solidFill>
              </a:rPr>
              <a:t>ドル（約</a:t>
            </a:r>
            <a:r>
              <a:rPr lang="en-US" altLang="ja-JP" b="1" dirty="0" smtClean="0">
                <a:solidFill>
                  <a:schemeClr val="tx1">
                    <a:lumMod val="95000"/>
                    <a:lumOff val="5000"/>
                  </a:schemeClr>
                </a:solidFill>
              </a:rPr>
              <a:t>5000</a:t>
            </a:r>
            <a:r>
              <a:rPr lang="ja-JP" altLang="en-US" b="1" dirty="0" smtClean="0">
                <a:solidFill>
                  <a:schemeClr val="tx1">
                    <a:lumMod val="95000"/>
                    <a:lumOff val="5000"/>
                  </a:schemeClr>
                </a:solidFill>
              </a:rPr>
              <a:t>円）での発売を目指す</a:t>
            </a:r>
            <a:endParaRPr kumimoji="1" lang="ja-JP" altLang="en-US" dirty="0">
              <a:solidFill>
                <a:schemeClr val="tx1">
                  <a:lumMod val="95000"/>
                  <a:lumOff val="5000"/>
                </a:schemeClr>
              </a:solidFill>
            </a:endParaRPr>
          </a:p>
        </p:txBody>
      </p:sp>
      <p:pic>
        <p:nvPicPr>
          <p:cNvPr id="1026" name="Picture 2" descr="140301_ara.jpg"/>
          <p:cNvPicPr>
            <a:picLocks noChangeAspect="1" noChangeArrowheads="1"/>
          </p:cNvPicPr>
          <p:nvPr/>
        </p:nvPicPr>
        <p:blipFill>
          <a:blip r:embed="rId3" cstate="print"/>
          <a:srcRect/>
          <a:stretch>
            <a:fillRect/>
          </a:stretch>
        </p:blipFill>
        <p:spPr bwMode="auto">
          <a:xfrm>
            <a:off x="539552" y="2708920"/>
            <a:ext cx="6096000" cy="3429000"/>
          </a:xfrm>
          <a:prstGeom prst="rect">
            <a:avLst/>
          </a:prstGeom>
          <a:noFill/>
        </p:spPr>
      </p:pic>
      <p:sp>
        <p:nvSpPr>
          <p:cNvPr id="4" name="右矢印 3"/>
          <p:cNvSpPr/>
          <p:nvPr/>
        </p:nvSpPr>
        <p:spPr>
          <a:xfrm>
            <a:off x="7308304" y="2520280"/>
            <a:ext cx="1835696" cy="4509120"/>
          </a:xfrm>
          <a:prstGeom prst="rightArrow">
            <a:avLst>
              <a:gd name="adj1" fmla="val 76831"/>
              <a:gd name="adj2" fmla="val 5287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600" dirty="0" smtClean="0">
                <a:solidFill>
                  <a:schemeClr val="tx1">
                    <a:lumMod val="95000"/>
                    <a:lumOff val="5000"/>
                  </a:schemeClr>
                </a:solidFill>
              </a:rPr>
              <a:t>老人専用も可能</a:t>
            </a:r>
            <a:endParaRPr kumimoji="1" lang="en-US" altLang="ja-JP" sz="3600" dirty="0" smtClean="0">
              <a:solidFill>
                <a:schemeClr val="tx1">
                  <a:lumMod val="95000"/>
                  <a:lumOff val="5000"/>
                </a:schemeClr>
              </a:solidFill>
            </a:endParaRPr>
          </a:p>
          <a:p>
            <a:pPr algn="ctr"/>
            <a:r>
              <a:rPr lang="ja-JP" altLang="en-US" sz="3600" dirty="0" smtClean="0">
                <a:solidFill>
                  <a:schemeClr val="tx1">
                    <a:lumMod val="95000"/>
                    <a:lumOff val="5000"/>
                  </a:schemeClr>
                </a:solidFill>
              </a:rPr>
              <a:t>２５ドルも出現</a:t>
            </a:r>
            <a:endParaRPr kumimoji="1" lang="ja-JP" altLang="en-US" sz="36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0" y="1022871"/>
            <a:ext cx="9144000" cy="1470025"/>
          </a:xfrm>
          <a:solidFill>
            <a:schemeClr val="accent4">
              <a:lumMod val="40000"/>
              <a:lumOff val="60000"/>
            </a:schemeClr>
          </a:solidFill>
        </p:spPr>
        <p:txBody>
          <a:bodyPr>
            <a:normAutofit/>
          </a:bodyPr>
          <a:lstStyle/>
          <a:p>
            <a:r>
              <a:rPr lang="ja-JP" altLang="en-US" b="1" dirty="0" smtClean="0">
                <a:solidFill>
                  <a:schemeClr val="tx1">
                    <a:lumMod val="95000"/>
                    <a:lumOff val="5000"/>
                  </a:schemeClr>
                </a:solidFill>
              </a:rPr>
              <a:t>高齢者用</a:t>
            </a:r>
            <a:r>
              <a:rPr lang="en-US" altLang="ja-JP" b="1" dirty="0" smtClean="0">
                <a:solidFill>
                  <a:schemeClr val="tx1">
                    <a:lumMod val="95000"/>
                    <a:lumOff val="5000"/>
                  </a:schemeClr>
                </a:solidFill>
              </a:rPr>
              <a:t/>
            </a:r>
            <a:br>
              <a:rPr lang="en-US" altLang="ja-JP" b="1" dirty="0" smtClean="0">
                <a:solidFill>
                  <a:schemeClr val="tx1">
                    <a:lumMod val="95000"/>
                    <a:lumOff val="5000"/>
                  </a:schemeClr>
                </a:solidFill>
              </a:rPr>
            </a:br>
            <a:r>
              <a:rPr lang="ja-JP" altLang="en-US" b="1" dirty="0" smtClean="0">
                <a:solidFill>
                  <a:schemeClr val="tx1">
                    <a:lumMod val="95000"/>
                    <a:lumOff val="5000"/>
                  </a:schemeClr>
                </a:solidFill>
              </a:rPr>
              <a:t>地域乗り放題交通</a:t>
            </a:r>
            <a:endParaRPr kumimoji="1" lang="ja-JP" altLang="en-US" dirty="0"/>
          </a:p>
        </p:txBody>
      </p:sp>
      <p:sp>
        <p:nvSpPr>
          <p:cNvPr id="5" name="サブタイトル 4"/>
          <p:cNvSpPr>
            <a:spLocks noGrp="1"/>
          </p:cNvSpPr>
          <p:nvPr>
            <p:ph type="subTitle" idx="1"/>
          </p:nvPr>
        </p:nvSpPr>
        <p:spPr>
          <a:xfrm>
            <a:off x="323528" y="3454152"/>
            <a:ext cx="8424936" cy="2207096"/>
          </a:xfrm>
          <a:solidFill>
            <a:schemeClr val="accent4">
              <a:lumMod val="40000"/>
              <a:lumOff val="60000"/>
            </a:schemeClr>
          </a:solidFill>
        </p:spPr>
        <p:txBody>
          <a:bodyPr>
            <a:normAutofit fontScale="92500" lnSpcReduction="10000"/>
          </a:bodyPr>
          <a:lstStyle/>
          <a:p>
            <a:endParaRPr lang="en-US" altLang="ja-JP" sz="4800" b="1" dirty="0" smtClean="0">
              <a:solidFill>
                <a:schemeClr val="tx1">
                  <a:lumMod val="95000"/>
                  <a:lumOff val="5000"/>
                </a:schemeClr>
              </a:solidFill>
            </a:endParaRPr>
          </a:p>
          <a:p>
            <a:r>
              <a:rPr lang="ja-JP" altLang="en-US" sz="4800" dirty="0" smtClean="0">
                <a:solidFill>
                  <a:schemeClr val="tx1">
                    <a:lumMod val="95000"/>
                    <a:lumOff val="5000"/>
                  </a:schemeClr>
                </a:solidFill>
              </a:rPr>
              <a:t>ネーミングが鍵</a:t>
            </a:r>
            <a:r>
              <a:rPr lang="en-US" altLang="ja-JP" sz="4800" dirty="0" smtClean="0">
                <a:solidFill>
                  <a:schemeClr val="tx1">
                    <a:lumMod val="95000"/>
                    <a:lumOff val="5000"/>
                  </a:schemeClr>
                </a:solidFill>
              </a:rPr>
              <a:t/>
            </a:r>
            <a:br>
              <a:rPr lang="en-US" altLang="ja-JP" sz="4800" dirty="0" smtClean="0">
                <a:solidFill>
                  <a:schemeClr val="tx1">
                    <a:lumMod val="95000"/>
                    <a:lumOff val="5000"/>
                  </a:schemeClr>
                </a:solidFill>
              </a:rPr>
            </a:br>
            <a:r>
              <a:rPr lang="ja-JP" altLang="en-US" sz="4800" dirty="0" smtClean="0">
                <a:solidFill>
                  <a:schemeClr val="tx1">
                    <a:lumMod val="95000"/>
                    <a:lumOff val="5000"/>
                  </a:schemeClr>
                </a:solidFill>
              </a:rPr>
              <a:t>募集中！！！</a:t>
            </a:r>
            <a:endParaRPr kumimoji="1" lang="en-US" altLang="ja-JP" sz="4800" b="1" dirty="0" smtClean="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a:ln>
            <a:solidFill>
              <a:schemeClr val="accent1"/>
            </a:solidFill>
          </a:ln>
        </p:spPr>
        <p:txBody>
          <a:bodyPr/>
          <a:lstStyle/>
          <a:p>
            <a:r>
              <a:rPr kumimoji="1" lang="ja-JP" altLang="en-US" dirty="0" smtClean="0"/>
              <a:t>学生からの提案（１）</a:t>
            </a:r>
            <a:endParaRPr kumimoji="1" lang="ja-JP" altLang="en-US" dirty="0"/>
          </a:p>
        </p:txBody>
      </p:sp>
      <p:sp>
        <p:nvSpPr>
          <p:cNvPr id="3" name="コンテンツ プレースホルダ 2"/>
          <p:cNvSpPr>
            <a:spLocks noGrp="1"/>
          </p:cNvSpPr>
          <p:nvPr>
            <p:ph idx="1"/>
          </p:nvPr>
        </p:nvSpPr>
        <p:spPr>
          <a:xfrm>
            <a:off x="457200" y="1052736"/>
            <a:ext cx="8229600" cy="5805264"/>
          </a:xfrm>
        </p:spPr>
        <p:txBody>
          <a:bodyPr>
            <a:normAutofit fontScale="92500" lnSpcReduction="20000"/>
          </a:bodyPr>
          <a:lstStyle/>
          <a:p>
            <a:pPr lvl="0"/>
            <a:r>
              <a:rPr lang="en-US" altLang="ja-JP" dirty="0" err="1" smtClean="0">
                <a:solidFill>
                  <a:srgbClr val="FF0000"/>
                </a:solidFill>
              </a:rPr>
              <a:t>Noruderly</a:t>
            </a:r>
            <a:r>
              <a:rPr lang="ja-JP" altLang="ja-JP" dirty="0" smtClean="0"/>
              <a:t>　</a:t>
            </a:r>
          </a:p>
          <a:p>
            <a:pPr lvl="0"/>
            <a:r>
              <a:rPr lang="en-US" altLang="ja-JP" dirty="0" smtClean="0">
                <a:solidFill>
                  <a:srgbClr val="FF0000"/>
                </a:solidFill>
              </a:rPr>
              <a:t>GT </a:t>
            </a:r>
            <a:r>
              <a:rPr lang="en-US" altLang="ja-JP" dirty="0" smtClean="0"/>
              <a:t> </a:t>
            </a:r>
            <a:r>
              <a:rPr lang="ja-JP" altLang="ja-JP" dirty="0" smtClean="0"/>
              <a:t>　　</a:t>
            </a:r>
            <a:r>
              <a:rPr lang="en-US" altLang="ja-JP" dirty="0" smtClean="0"/>
              <a:t>Good Taxi</a:t>
            </a:r>
            <a:r>
              <a:rPr lang="ja-JP" altLang="ja-JP" dirty="0" smtClean="0"/>
              <a:t>の略　</a:t>
            </a:r>
          </a:p>
          <a:p>
            <a:pPr lvl="0"/>
            <a:r>
              <a:rPr lang="en-US" altLang="ja-JP" dirty="0" smtClean="0">
                <a:solidFill>
                  <a:srgbClr val="FF0000"/>
                </a:solidFill>
              </a:rPr>
              <a:t>3rd Free taxi</a:t>
            </a:r>
            <a:endParaRPr lang="ja-JP" altLang="ja-JP" dirty="0" smtClean="0">
              <a:solidFill>
                <a:srgbClr val="FF0000"/>
              </a:solidFill>
            </a:endParaRPr>
          </a:p>
          <a:p>
            <a:pPr lvl="0"/>
            <a:r>
              <a:rPr lang="en-US" altLang="ja-JP" dirty="0" smtClean="0"/>
              <a:t>TIES  </a:t>
            </a:r>
            <a:r>
              <a:rPr lang="ja-JP" altLang="ja-JP" dirty="0" smtClean="0"/>
              <a:t>　絆（日本語で絆。色んなところへ連れていってくれ、そのときに乗った人が、ありがとうって言ってくれるような絆が生まれたらいいなと思い考えました。）</a:t>
            </a:r>
          </a:p>
          <a:p>
            <a:pPr lvl="0"/>
            <a:r>
              <a:rPr lang="en-US" altLang="ja-JP" dirty="0" smtClean="0">
                <a:solidFill>
                  <a:srgbClr val="FF0000"/>
                </a:solidFill>
              </a:rPr>
              <a:t>URE</a:t>
            </a:r>
            <a:r>
              <a:rPr lang="ja-JP" altLang="ja-JP" dirty="0" smtClean="0">
                <a:solidFill>
                  <a:srgbClr val="FF0000"/>
                </a:solidFill>
              </a:rPr>
              <a:t>サービス</a:t>
            </a:r>
            <a:r>
              <a:rPr lang="ja-JP" altLang="ja-JP" dirty="0" smtClean="0"/>
              <a:t> </a:t>
            </a:r>
            <a:r>
              <a:rPr lang="ja-JP" altLang="en-US" dirty="0" smtClean="0"/>
              <a:t>　</a:t>
            </a:r>
            <a:r>
              <a:rPr lang="en-US" altLang="ja-JP" dirty="0" smtClean="0"/>
              <a:t>URE</a:t>
            </a:r>
            <a:r>
              <a:rPr lang="ja-JP" altLang="ja-JP" dirty="0" smtClean="0"/>
              <a:t>⇒</a:t>
            </a:r>
            <a:r>
              <a:rPr lang="en-US" altLang="ja-JP" dirty="0" smtClean="0"/>
              <a:t>(Unlimited Ride of Elderly </a:t>
            </a:r>
            <a:r>
              <a:rPr lang="ja-JP" altLang="ja-JP" dirty="0" smtClean="0"/>
              <a:t>高齢者の乗り放題</a:t>
            </a:r>
            <a:r>
              <a:rPr lang="en-US" altLang="ja-JP" dirty="0" smtClean="0"/>
              <a:t>)</a:t>
            </a:r>
            <a:r>
              <a:rPr lang="ja-JP" altLang="ja-JP" dirty="0" smtClean="0"/>
              <a:t>　 </a:t>
            </a:r>
          </a:p>
          <a:p>
            <a:pPr lvl="0"/>
            <a:r>
              <a:rPr lang="en-US" altLang="ja-JP" dirty="0" smtClean="0">
                <a:solidFill>
                  <a:srgbClr val="FF0000"/>
                </a:solidFill>
              </a:rPr>
              <a:t>G</a:t>
            </a:r>
            <a:r>
              <a:rPr lang="ja-JP" altLang="ja-JP" dirty="0" smtClean="0">
                <a:solidFill>
                  <a:srgbClr val="FF0000"/>
                </a:solidFill>
              </a:rPr>
              <a:t>・</a:t>
            </a:r>
            <a:r>
              <a:rPr lang="en-US" altLang="ja-JP" dirty="0" smtClean="0">
                <a:solidFill>
                  <a:srgbClr val="FF0000"/>
                </a:solidFill>
              </a:rPr>
              <a:t>Free Ride</a:t>
            </a:r>
            <a:r>
              <a:rPr lang="en-US" altLang="ja-JP" dirty="0" smtClean="0"/>
              <a:t>”</a:t>
            </a:r>
            <a:r>
              <a:rPr lang="ja-JP" altLang="ja-JP" dirty="0" smtClean="0"/>
              <a:t>このネーミングの理由はおじいちゃんおばあちゃんという意味の</a:t>
            </a:r>
            <a:r>
              <a:rPr lang="en-US" altLang="ja-JP" dirty="0" err="1" smtClean="0"/>
              <a:t>Grandpa.Grandma</a:t>
            </a:r>
            <a:r>
              <a:rPr lang="ja-JP" altLang="ja-JP" dirty="0" smtClean="0"/>
              <a:t>から</a:t>
            </a:r>
            <a:r>
              <a:rPr lang="en-US" altLang="ja-JP" dirty="0" smtClean="0"/>
              <a:t>G</a:t>
            </a:r>
            <a:r>
              <a:rPr lang="ja-JP" altLang="ja-JP" dirty="0" smtClean="0"/>
              <a:t>の頭文字をとって乗り放題という</a:t>
            </a:r>
            <a:r>
              <a:rPr lang="en-US" altLang="ja-JP" dirty="0" smtClean="0"/>
              <a:t>Free Ride</a:t>
            </a:r>
            <a:r>
              <a:rPr lang="ja-JP" altLang="ja-JP" dirty="0" smtClean="0"/>
              <a:t>でおじいちゃんおばあちゃんの乗り放題という意味を込めました。 </a:t>
            </a:r>
          </a:p>
          <a:p>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en-US" altLang="ja-JP" dirty="0" err="1" smtClean="0"/>
              <a:t>Uber</a:t>
            </a:r>
            <a:r>
              <a:rPr kumimoji="1" lang="ja-JP" altLang="en-US" dirty="0" smtClean="0"/>
              <a:t>の報道　</a:t>
            </a:r>
            <a:r>
              <a:rPr kumimoji="1" lang="en-US" altLang="ja-JP" dirty="0" smtClean="0"/>
              <a:t>WSJ</a:t>
            </a:r>
            <a:r>
              <a:rPr kumimoji="1" lang="ja-JP" altLang="en-US" dirty="0" smtClean="0"/>
              <a:t>のライヴ</a:t>
            </a:r>
            <a:endParaRPr kumimoji="1" lang="ja-JP" altLang="en-US" dirty="0"/>
          </a:p>
        </p:txBody>
      </p:sp>
      <p:sp>
        <p:nvSpPr>
          <p:cNvPr id="3" name="コンテンツ プレースホルダ 2"/>
          <p:cNvSpPr>
            <a:spLocks noGrp="1"/>
          </p:cNvSpPr>
          <p:nvPr>
            <p:ph idx="1"/>
          </p:nvPr>
        </p:nvSpPr>
        <p:spPr>
          <a:xfrm>
            <a:off x="457200" y="1600201"/>
            <a:ext cx="8229600" cy="1684784"/>
          </a:xfrm>
        </p:spPr>
        <p:txBody>
          <a:bodyPr/>
          <a:lstStyle/>
          <a:p>
            <a:r>
              <a:rPr lang="en-US" altLang="ja-JP" dirty="0" smtClean="0">
                <a:hlinkClick r:id="rId3"/>
              </a:rPr>
              <a:t>http://jp.wsj.com/news/articles/SB10001424052702304826804579619272713612770?mod=uzabase</a:t>
            </a:r>
            <a:endParaRPr lang="en-US" altLang="ja-JP" dirty="0" smtClean="0"/>
          </a:p>
        </p:txBody>
      </p:sp>
      <p:sp>
        <p:nvSpPr>
          <p:cNvPr id="5" name="タイトル 1"/>
          <p:cNvSpPr txBox="1">
            <a:spLocks/>
          </p:cNvSpPr>
          <p:nvPr/>
        </p:nvSpPr>
        <p:spPr>
          <a:xfrm>
            <a:off x="323528" y="3510136"/>
            <a:ext cx="8515672" cy="1935088"/>
          </a:xfrm>
          <a:prstGeom prst="rect">
            <a:avLst/>
          </a:prstGeom>
          <a:ln>
            <a:solidFill>
              <a:schemeClr val="accent1"/>
            </a:solidFill>
          </a:ln>
        </p:spPr>
        <p:txBody>
          <a:bodyPr vert="horz" lIns="91440" tIns="45720" rIns="91440" bIns="45720" rtlCol="0" anchor="ctr">
            <a:normAutofit/>
          </a:bodyPr>
          <a:lstStyle/>
          <a:p>
            <a:pPr algn="ctr">
              <a:spcBef>
                <a:spcPct val="0"/>
              </a:spcBef>
            </a:pPr>
            <a:r>
              <a:rPr lang="en-US" altLang="ja-JP" sz="4400" dirty="0" err="1" smtClean="0"/>
              <a:t>Uber</a:t>
            </a:r>
            <a:r>
              <a:rPr lang="ja-JP" altLang="en-US" sz="4400" dirty="0" smtClean="0"/>
              <a:t>の幹部は</a:t>
            </a:r>
            <a:r>
              <a:rPr lang="en-US" altLang="ja-JP" sz="4400" dirty="0" smtClean="0"/>
              <a:t> “</a:t>
            </a:r>
            <a:r>
              <a:rPr lang="ja-JP" altLang="en-US" sz="4400" dirty="0" smtClean="0">
                <a:solidFill>
                  <a:srgbClr val="FF0000"/>
                </a:solidFill>
              </a:rPr>
              <a:t>街を変える</a:t>
            </a:r>
            <a:r>
              <a:rPr lang="ja-JP" altLang="en-US" sz="4400" dirty="0" smtClean="0"/>
              <a:t>。それは</a:t>
            </a:r>
            <a:r>
              <a:rPr lang="ja-JP" altLang="en-US" sz="4400" dirty="0" smtClean="0">
                <a:solidFill>
                  <a:srgbClr val="FF0000"/>
                </a:solidFill>
              </a:rPr>
              <a:t>第三のレール</a:t>
            </a:r>
            <a:r>
              <a:rPr lang="ja-JP" altLang="en-US" sz="4400" dirty="0" smtClean="0"/>
              <a:t>だ</a:t>
            </a:r>
            <a:r>
              <a:rPr lang="en-US" altLang="ja-JP" sz="4400" dirty="0" smtClean="0"/>
              <a:t>” </a:t>
            </a:r>
            <a:r>
              <a:rPr lang="ja-JP" altLang="en-US" sz="4400" dirty="0" smtClean="0"/>
              <a:t>といっています。</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5257800"/>
          </a:xfrm>
        </p:spPr>
        <p:txBody>
          <a:bodyPr>
            <a:normAutofit fontScale="85000" lnSpcReduction="20000"/>
          </a:bodyPr>
          <a:lstStyle/>
          <a:p>
            <a:pPr lvl="0"/>
            <a:r>
              <a:rPr lang="ja-JP" altLang="ja-JP" dirty="0" smtClean="0"/>
              <a:t>レンタルタクシー・乗り放題タクシー・乗りタク</a:t>
            </a:r>
          </a:p>
          <a:p>
            <a:pPr lvl="0"/>
            <a:r>
              <a:rPr lang="ja-JP" altLang="ja-JP" dirty="0" err="1" smtClean="0"/>
              <a:t>まごの</a:t>
            </a:r>
            <a:r>
              <a:rPr lang="ja-JP" altLang="ja-JP" dirty="0" smtClean="0">
                <a:solidFill>
                  <a:srgbClr val="00B0F0"/>
                </a:solidFill>
              </a:rPr>
              <a:t>あし</a:t>
            </a:r>
            <a:r>
              <a:rPr lang="ja-JP" altLang="ja-JP" dirty="0" smtClean="0"/>
              <a:t>　　</a:t>
            </a:r>
            <a:r>
              <a:rPr lang="ja-JP" altLang="en-US" dirty="0" smtClean="0"/>
              <a:t>・</a:t>
            </a:r>
            <a:r>
              <a:rPr lang="ja-JP" altLang="ja-JP" dirty="0" smtClean="0"/>
              <a:t>おもてなし　</a:t>
            </a:r>
            <a:r>
              <a:rPr lang="ja-JP" altLang="en-US" dirty="0" smtClean="0"/>
              <a:t>　・</a:t>
            </a:r>
            <a:r>
              <a:rPr lang="ja-JP" altLang="ja-JP" dirty="0" smtClean="0"/>
              <a:t>あなたの馬車　　</a:t>
            </a:r>
          </a:p>
          <a:p>
            <a:pPr lvl="0"/>
            <a:r>
              <a:rPr lang="ja-JP" altLang="ja-JP" dirty="0" smtClean="0">
                <a:solidFill>
                  <a:schemeClr val="accent6">
                    <a:lumMod val="75000"/>
                  </a:schemeClr>
                </a:solidFill>
              </a:rPr>
              <a:t>いつでも どこでも</a:t>
            </a:r>
            <a:r>
              <a:rPr lang="en-US" altLang="ja-JP" dirty="0" smtClean="0">
                <a:solidFill>
                  <a:schemeClr val="accent6">
                    <a:lumMod val="75000"/>
                  </a:schemeClr>
                </a:solidFill>
              </a:rPr>
              <a:t>  </a:t>
            </a:r>
            <a:r>
              <a:rPr lang="ja-JP" altLang="ja-JP" dirty="0" smtClean="0"/>
              <a:t>ブンブン</a:t>
            </a:r>
            <a:r>
              <a:rPr lang="en-US" altLang="ja-JP" dirty="0" smtClean="0"/>
              <a:t>CAR</a:t>
            </a:r>
            <a:r>
              <a:rPr lang="ja-JP" altLang="ja-JP" dirty="0" smtClean="0"/>
              <a:t>　　</a:t>
            </a:r>
          </a:p>
          <a:p>
            <a:pPr lvl="0"/>
            <a:r>
              <a:rPr lang="ja-JP" altLang="ja-JP" dirty="0" smtClean="0">
                <a:solidFill>
                  <a:schemeClr val="accent6">
                    <a:lumMod val="75000"/>
                  </a:schemeClr>
                </a:solidFill>
              </a:rPr>
              <a:t>いつでもどこでも</a:t>
            </a:r>
            <a:r>
              <a:rPr lang="ja-JP" altLang="ja-JP" dirty="0" smtClean="0"/>
              <a:t>行きます。</a:t>
            </a:r>
            <a:r>
              <a:rPr lang="ja-JP" altLang="en-US" dirty="0" smtClean="0"/>
              <a:t>　　・</a:t>
            </a:r>
            <a:r>
              <a:rPr lang="ja-JP" altLang="ja-JP" dirty="0" smtClean="0">
                <a:solidFill>
                  <a:srgbClr val="FF0000"/>
                </a:solidFill>
              </a:rPr>
              <a:t>らくらく</a:t>
            </a:r>
            <a:r>
              <a:rPr lang="ja-JP" altLang="ja-JP" dirty="0" smtClean="0"/>
              <a:t>車 </a:t>
            </a:r>
          </a:p>
          <a:p>
            <a:pPr lvl="0"/>
            <a:r>
              <a:rPr lang="ja-JP" altLang="ja-JP" dirty="0" smtClean="0"/>
              <a:t>定額！</a:t>
            </a:r>
            <a:r>
              <a:rPr lang="ja-JP" altLang="ja-JP" dirty="0" smtClean="0">
                <a:solidFill>
                  <a:schemeClr val="accent6">
                    <a:lumMod val="75000"/>
                  </a:schemeClr>
                </a:solidFill>
              </a:rPr>
              <a:t>いつでもどこでも</a:t>
            </a:r>
            <a:r>
              <a:rPr lang="ja-JP" altLang="ja-JP" dirty="0" smtClean="0"/>
              <a:t>輸送サービス　　 </a:t>
            </a:r>
          </a:p>
          <a:p>
            <a:pPr lvl="0"/>
            <a:r>
              <a:rPr lang="ja-JP" altLang="ja-JP" dirty="0" smtClean="0"/>
              <a:t>「楽・</a:t>
            </a:r>
            <a:r>
              <a:rPr lang="ja-JP" altLang="ja-JP" dirty="0" smtClean="0">
                <a:solidFill>
                  <a:srgbClr val="FF0000"/>
                </a:solidFill>
              </a:rPr>
              <a:t>ラクダ</a:t>
            </a:r>
            <a:r>
              <a:rPr lang="ja-JP" altLang="ja-JP" dirty="0" smtClean="0"/>
              <a:t>」（楽ちんと動物のラクダをかけている）イメージキャラクターとしてラクダをモチーフとしたかわいいキャラクターを考えて使用する。</a:t>
            </a:r>
            <a:endParaRPr lang="en-US" altLang="ja-JP" dirty="0" smtClean="0"/>
          </a:p>
          <a:p>
            <a:pPr lvl="0"/>
            <a:r>
              <a:rPr lang="ja-JP" altLang="ja-JP" dirty="0" smtClean="0"/>
              <a:t>「お手軽運び隊」・「ネコの</a:t>
            </a:r>
            <a:r>
              <a:rPr lang="ja-JP" altLang="ja-JP" dirty="0" smtClean="0">
                <a:solidFill>
                  <a:srgbClr val="00B0F0"/>
                </a:solidFill>
              </a:rPr>
              <a:t>脚</a:t>
            </a:r>
            <a:r>
              <a:rPr lang="ja-JP" altLang="ja-JP" dirty="0" smtClean="0"/>
              <a:t>」・「安心運び屋」</a:t>
            </a:r>
            <a:endParaRPr lang="en-US" altLang="ja-JP" dirty="0" smtClean="0"/>
          </a:p>
          <a:p>
            <a:pPr lvl="0"/>
            <a:r>
              <a:rPr lang="ja-JP" altLang="ja-JP" dirty="0" smtClean="0"/>
              <a:t>シニア</a:t>
            </a:r>
            <a:r>
              <a:rPr lang="ja-JP" altLang="ja-JP" dirty="0" smtClean="0">
                <a:solidFill>
                  <a:srgbClr val="FF0000"/>
                </a:solidFill>
              </a:rPr>
              <a:t>らくらく</a:t>
            </a:r>
            <a:r>
              <a:rPr lang="ja-JP" altLang="ja-JP" dirty="0" smtClean="0"/>
              <a:t>タクシー</a:t>
            </a:r>
            <a:endParaRPr lang="en-US" altLang="ja-JP" dirty="0" smtClean="0"/>
          </a:p>
          <a:p>
            <a:pPr lvl="0"/>
            <a:r>
              <a:rPr lang="ja-JP" altLang="ja-JP" dirty="0" smtClean="0"/>
              <a:t>みんな安心の</a:t>
            </a:r>
            <a:r>
              <a:rPr lang="ja-JP" altLang="ja-JP" dirty="0" smtClean="0">
                <a:solidFill>
                  <a:schemeClr val="accent6">
                    <a:lumMod val="75000"/>
                  </a:schemeClr>
                </a:solidFill>
              </a:rPr>
              <a:t>いつでも</a:t>
            </a:r>
            <a:r>
              <a:rPr lang="ja-JP" altLang="ja-JP" dirty="0" smtClean="0"/>
              <a:t>お迎えサービス。 </a:t>
            </a:r>
            <a:endParaRPr lang="en-US" altLang="ja-JP" dirty="0" smtClean="0"/>
          </a:p>
          <a:p>
            <a:pPr lvl="0"/>
            <a:r>
              <a:rPr lang="ja-JP" altLang="en-US" smtClean="0"/>
              <a:t>あの人に会いに行こう切符</a:t>
            </a:r>
            <a:endParaRPr lang="en-US" altLang="ja-JP" dirty="0" smtClean="0"/>
          </a:p>
          <a:p>
            <a:pPr lvl="0"/>
            <a:endParaRPr lang="ja-JP" altLang="ja-JP" dirty="0" smtClean="0"/>
          </a:p>
          <a:p>
            <a:endParaRPr kumimoji="1" lang="ja-JP" altLang="en-US" dirty="0"/>
          </a:p>
        </p:txBody>
      </p:sp>
      <p:sp>
        <p:nvSpPr>
          <p:cNvPr id="4" name="タイトル 1"/>
          <p:cNvSpPr>
            <a:spLocks noGrp="1"/>
          </p:cNvSpPr>
          <p:nvPr>
            <p:ph type="title"/>
          </p:nvPr>
        </p:nvSpPr>
        <p:spPr>
          <a:xfrm>
            <a:off x="457200" y="44624"/>
            <a:ext cx="8229600" cy="1143000"/>
          </a:xfrm>
          <a:ln>
            <a:solidFill>
              <a:schemeClr val="accent1"/>
            </a:solidFill>
          </a:ln>
        </p:spPr>
        <p:txBody>
          <a:bodyPr/>
          <a:lstStyle/>
          <a:p>
            <a:r>
              <a:rPr kumimoji="1" lang="ja-JP" altLang="en-US" dirty="0" smtClean="0"/>
              <a:t>学生からの提案（２）</a:t>
            </a:r>
            <a:endParaRPr kumimoji="1" lang="ja-JP"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57808"/>
            <a:ext cx="8229600" cy="1143000"/>
          </a:xfrm>
          <a:solidFill>
            <a:srgbClr val="FFFF00"/>
          </a:solidFill>
          <a:ln>
            <a:solidFill>
              <a:schemeClr val="tx1">
                <a:lumMod val="95000"/>
                <a:lumOff val="5000"/>
              </a:schemeClr>
            </a:solidFill>
          </a:ln>
        </p:spPr>
        <p:txBody>
          <a:bodyPr/>
          <a:lstStyle/>
          <a:p>
            <a:r>
              <a:rPr lang="en-US" altLang="ja-JP" dirty="0" err="1" smtClean="0"/>
              <a:t>Uber</a:t>
            </a:r>
            <a:r>
              <a:rPr lang="ja-JP" altLang="en-US" dirty="0" smtClean="0"/>
              <a:t>の設立（創業神話）</a:t>
            </a:r>
            <a:endParaRPr kumimoji="1" lang="ja-JP" altLang="en-US" dirty="0"/>
          </a:p>
        </p:txBody>
      </p:sp>
      <p:sp>
        <p:nvSpPr>
          <p:cNvPr id="3" name="コンテンツ プレースホルダ 2"/>
          <p:cNvSpPr>
            <a:spLocks noGrp="1"/>
          </p:cNvSpPr>
          <p:nvPr>
            <p:ph idx="1"/>
          </p:nvPr>
        </p:nvSpPr>
        <p:spPr>
          <a:xfrm>
            <a:off x="457200" y="2060848"/>
            <a:ext cx="8229600" cy="4176464"/>
          </a:xfrm>
        </p:spPr>
        <p:txBody>
          <a:bodyPr>
            <a:normAutofit/>
          </a:bodyPr>
          <a:lstStyle/>
          <a:p>
            <a:r>
              <a:rPr lang="ja-JP" altLang="en-US" dirty="0" smtClean="0"/>
              <a:t>現</a:t>
            </a:r>
            <a:r>
              <a:rPr lang="en-US" altLang="ja-JP" dirty="0" smtClean="0"/>
              <a:t>CEO</a:t>
            </a:r>
            <a:r>
              <a:rPr lang="ja-JP" altLang="en-US" dirty="0" smtClean="0"/>
              <a:t>・共同創業者と現会長・共同創業者</a:t>
            </a:r>
            <a:r>
              <a:rPr lang="en-US" altLang="ja-JP" dirty="0" smtClean="0">
                <a:solidFill>
                  <a:srgbClr val="FF0000"/>
                </a:solidFill>
              </a:rPr>
              <a:t>2008</a:t>
            </a:r>
            <a:r>
              <a:rPr lang="ja-JP" altLang="en-US" dirty="0" smtClean="0">
                <a:solidFill>
                  <a:srgbClr val="FF0000"/>
                </a:solidFill>
              </a:rPr>
              <a:t>年</a:t>
            </a:r>
            <a:r>
              <a:rPr lang="ja-JP" altLang="en-US" dirty="0" smtClean="0"/>
              <a:t>パリの会議に参加した時にタクシーを捕まえる事ができなかった、という経験が元</a:t>
            </a:r>
            <a:endParaRPr lang="en-US" altLang="ja-JP" dirty="0" smtClean="0"/>
          </a:p>
          <a:p>
            <a:r>
              <a:rPr lang="ja-JP" altLang="en-US" dirty="0" smtClean="0"/>
              <a:t>その時「ボタンを押すだけでタクシーに乗れたら良いのになぁ」とつぶき「スマートフォンのボタンを押すと タクシーが迎えにきて、支払いはクレジットカードで決済できれば</a:t>
            </a:r>
            <a:r>
              <a:rPr lang="en-US" altLang="ja-JP" dirty="0" smtClean="0"/>
              <a:t>...</a:t>
            </a:r>
            <a:r>
              <a:rPr lang="ja-JP" altLang="en-US" dirty="0" smtClean="0"/>
              <a:t>とアイデアを話し合うにつれて、</a:t>
            </a:r>
            <a:r>
              <a:rPr lang="en-US" altLang="ja-JP" dirty="0" err="1" smtClean="0"/>
              <a:t>Uber</a:t>
            </a:r>
            <a:r>
              <a:rPr lang="ja-JP" altLang="en-US" dirty="0" smtClean="0"/>
              <a:t>の基礎が固まる</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gilecat.files.wordpress.com/2014/06/google-capex.png?w=472&amp;h=475"/>
          <p:cNvPicPr>
            <a:picLocks noChangeAspect="1" noChangeArrowheads="1"/>
          </p:cNvPicPr>
          <p:nvPr/>
        </p:nvPicPr>
        <p:blipFill>
          <a:blip r:embed="rId3" cstate="print"/>
          <a:srcRect/>
          <a:stretch>
            <a:fillRect/>
          </a:stretch>
        </p:blipFill>
        <p:spPr bwMode="auto">
          <a:xfrm>
            <a:off x="1316386" y="132556"/>
            <a:ext cx="6423966" cy="646479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3" cstate="print"/>
          <a:srcRect/>
          <a:stretch>
            <a:fillRect/>
          </a:stretch>
        </p:blipFill>
        <p:spPr bwMode="auto">
          <a:xfrm>
            <a:off x="185955" y="1916832"/>
            <a:ext cx="5898213" cy="3935699"/>
          </a:xfrm>
          <a:prstGeom prst="rect">
            <a:avLst/>
          </a:prstGeom>
          <a:noFill/>
        </p:spPr>
      </p:pic>
      <p:sp>
        <p:nvSpPr>
          <p:cNvPr id="4" name="タイトル 1"/>
          <p:cNvSpPr>
            <a:spLocks noGrp="1"/>
          </p:cNvSpPr>
          <p:nvPr>
            <p:ph type="title"/>
          </p:nvPr>
        </p:nvSpPr>
        <p:spPr>
          <a:xfrm>
            <a:off x="457200" y="341784"/>
            <a:ext cx="8229600" cy="1143000"/>
          </a:xfrm>
          <a:solidFill>
            <a:schemeClr val="accent5">
              <a:lumMod val="20000"/>
              <a:lumOff val="80000"/>
            </a:schemeClr>
          </a:solidFill>
          <a:ln>
            <a:solidFill>
              <a:schemeClr val="accent1"/>
            </a:solidFill>
          </a:ln>
        </p:spPr>
        <p:txBody>
          <a:bodyPr>
            <a:normAutofit fontScale="90000"/>
          </a:bodyPr>
          <a:lstStyle/>
          <a:p>
            <a:r>
              <a:rPr lang="ja-JP" altLang="en-US" b="1" dirty="0" smtClean="0"/>
              <a:t>無人航空機（ドローン）メーカー</a:t>
            </a:r>
            <a:r>
              <a:rPr lang="en-US" altLang="ja-JP" b="1" dirty="0" smtClean="0"/>
              <a:t/>
            </a:r>
            <a:br>
              <a:rPr lang="en-US" altLang="ja-JP" b="1" dirty="0" smtClean="0"/>
            </a:br>
            <a:r>
              <a:rPr lang="ja-JP" altLang="en-US" b="1" dirty="0" smtClean="0"/>
              <a:t>グーグルが買収</a:t>
            </a:r>
            <a:endParaRPr kumimoji="1" lang="ja-JP" altLang="en-US" dirty="0"/>
          </a:p>
        </p:txBody>
      </p:sp>
      <p:sp>
        <p:nvSpPr>
          <p:cNvPr id="5" name="テキスト ボックス 4"/>
          <p:cNvSpPr txBox="1"/>
          <p:nvPr/>
        </p:nvSpPr>
        <p:spPr>
          <a:xfrm>
            <a:off x="6433282" y="4077072"/>
            <a:ext cx="2531206" cy="369332"/>
          </a:xfrm>
          <a:prstGeom prst="rect">
            <a:avLst/>
          </a:prstGeom>
          <a:noFill/>
        </p:spPr>
        <p:txBody>
          <a:bodyPr wrap="square" rtlCol="0">
            <a:spAutoFit/>
          </a:bodyPr>
          <a:lstStyle/>
          <a:p>
            <a:r>
              <a:rPr kumimoji="1" lang="en-US" altLang="ja-JP" dirty="0" smtClean="0"/>
              <a:t>Amazon</a:t>
            </a:r>
            <a:r>
              <a:rPr kumimoji="1" lang="ja-JP" altLang="en-US" dirty="0" smtClean="0"/>
              <a:t>　マルチコプター</a:t>
            </a:r>
            <a:endParaRPr kumimoji="1" lang="ja-JP" altLang="en-US" dirty="0"/>
          </a:p>
        </p:txBody>
      </p:sp>
      <p:pic>
        <p:nvPicPr>
          <p:cNvPr id="6" name="図 5"/>
          <p:cNvPicPr/>
          <p:nvPr/>
        </p:nvPicPr>
        <p:blipFill>
          <a:blip r:embed="rId4" cstate="print"/>
          <a:srcRect l="25727" t="28997" r="27324" b="28692"/>
          <a:stretch>
            <a:fillRect/>
          </a:stretch>
        </p:blipFill>
        <p:spPr bwMode="auto">
          <a:xfrm>
            <a:off x="4932040" y="4437112"/>
            <a:ext cx="4082343" cy="2376264"/>
          </a:xfrm>
          <a:prstGeom prst="rect">
            <a:avLst/>
          </a:prstGeom>
          <a:noFill/>
          <a:ln w="9525">
            <a:noFill/>
            <a:miter lim="800000"/>
            <a:headEnd/>
            <a:tailEnd/>
          </a:ln>
        </p:spPr>
      </p:pic>
      <p:sp>
        <p:nvSpPr>
          <p:cNvPr id="7" name="下矢印 6"/>
          <p:cNvSpPr/>
          <p:nvPr/>
        </p:nvSpPr>
        <p:spPr>
          <a:xfrm rot="2485144">
            <a:off x="6418307" y="1755725"/>
            <a:ext cx="2192403" cy="2400376"/>
          </a:xfrm>
          <a:prstGeom prst="downArrow">
            <a:avLst/>
          </a:prstGeom>
          <a:no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米軍の無人攻撃機開発成果</a:t>
            </a:r>
            <a:endParaRPr kumimoji="1" lang="ja-JP" altLang="en-US"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uternet_2.jpg"/>
          <p:cNvPicPr>
            <a:picLocks noChangeAspect="1" noChangeArrowheads="1"/>
          </p:cNvPicPr>
          <p:nvPr/>
        </p:nvPicPr>
        <p:blipFill>
          <a:blip r:embed="rId3" cstate="print"/>
          <a:srcRect/>
          <a:stretch>
            <a:fillRect/>
          </a:stretch>
        </p:blipFill>
        <p:spPr bwMode="auto">
          <a:xfrm>
            <a:off x="1177875" y="44624"/>
            <a:ext cx="6706493" cy="6706493"/>
          </a:xfrm>
          <a:prstGeom prst="rect">
            <a:avLst/>
          </a:prstGeom>
          <a:noFill/>
        </p:spPr>
      </p:pic>
      <p:sp>
        <p:nvSpPr>
          <p:cNvPr id="3" name="タイトル 1"/>
          <p:cNvSpPr>
            <a:spLocks noGrp="1"/>
          </p:cNvSpPr>
          <p:nvPr>
            <p:ph type="title"/>
          </p:nvPr>
        </p:nvSpPr>
        <p:spPr>
          <a:xfrm>
            <a:off x="539552" y="-27384"/>
            <a:ext cx="8147248" cy="1426170"/>
          </a:xfrm>
          <a:solidFill>
            <a:srgbClr val="FFFF00"/>
          </a:solidFill>
          <a:ln w="28575">
            <a:solidFill>
              <a:schemeClr val="accent1"/>
            </a:solidFill>
          </a:ln>
        </p:spPr>
        <p:txBody>
          <a:bodyPr>
            <a:normAutofit fontScale="90000"/>
          </a:bodyPr>
          <a:lstStyle/>
          <a:p>
            <a:r>
              <a:rPr lang="ja-JP" altLang="en-US" b="1" dirty="0" smtClean="0"/>
              <a:t>「地球を無料</a:t>
            </a:r>
            <a:r>
              <a:rPr lang="en-US" altLang="ja-JP" b="1" dirty="0" err="1" smtClean="0"/>
              <a:t>WiFi</a:t>
            </a:r>
            <a:r>
              <a:rPr lang="ja-JP" altLang="en-US" b="1" dirty="0" smtClean="0"/>
              <a:t>網で覆い尽くす」</a:t>
            </a:r>
            <a:r>
              <a:rPr lang="en-US" altLang="ja-JP" b="1" dirty="0" smtClean="0"/>
              <a:t/>
            </a:r>
            <a:br>
              <a:rPr lang="en-US" altLang="ja-JP" b="1" dirty="0" smtClean="0"/>
            </a:br>
            <a:r>
              <a:rPr lang="ja-JP" altLang="en-US" b="1" dirty="0" smtClean="0"/>
              <a:t>「アウターネット」構想</a:t>
            </a:r>
            <a:endParaRPr kumimoji="1" lang="ja-JP"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6024" y="1844824"/>
            <a:ext cx="7772400" cy="1470025"/>
          </a:xfrm>
          <a:solidFill>
            <a:srgbClr val="FF0000"/>
          </a:solidFill>
          <a:ln w="76200">
            <a:solidFill>
              <a:schemeClr val="tx1">
                <a:lumMod val="95000"/>
                <a:lumOff val="5000"/>
              </a:schemeClr>
            </a:solidFill>
          </a:ln>
        </p:spPr>
        <p:txBody>
          <a:bodyPr>
            <a:normAutofit/>
          </a:bodyPr>
          <a:lstStyle/>
          <a:p>
            <a:r>
              <a:rPr kumimoji="1" lang="ja-JP" altLang="en-US" sz="6000" dirty="0" smtClean="0">
                <a:solidFill>
                  <a:schemeClr val="bg1"/>
                </a:solidFill>
              </a:rPr>
              <a:t>人流</a:t>
            </a:r>
            <a:endParaRPr kumimoji="1" lang="ja-JP" altLang="en-US" sz="6000" dirty="0">
              <a:solidFill>
                <a:schemeClr val="bg1"/>
              </a:solidFill>
            </a:endParaRPr>
          </a:p>
        </p:txBody>
      </p:sp>
      <p:sp>
        <p:nvSpPr>
          <p:cNvPr id="4" name="サブタイトル 3"/>
          <p:cNvSpPr>
            <a:spLocks noGrp="1"/>
          </p:cNvSpPr>
          <p:nvPr>
            <p:ph type="subTitle" idx="1"/>
          </p:nvPr>
        </p:nvSpPr>
        <p:spPr>
          <a:xfrm>
            <a:off x="1371600" y="3886200"/>
            <a:ext cx="6400800" cy="1847056"/>
          </a:xfrm>
          <a:ln>
            <a:solidFill>
              <a:schemeClr val="tx1">
                <a:lumMod val="95000"/>
                <a:lumOff val="5000"/>
              </a:schemeClr>
            </a:solidFill>
          </a:ln>
        </p:spPr>
        <p:txBody>
          <a:bodyPr>
            <a:normAutofit/>
          </a:bodyPr>
          <a:lstStyle/>
          <a:p>
            <a:r>
              <a:rPr kumimoji="1" lang="ja-JP" altLang="en-US" sz="4800" dirty="0" smtClean="0">
                <a:solidFill>
                  <a:schemeClr val="tx1">
                    <a:lumMod val="95000"/>
                    <a:lumOff val="5000"/>
                  </a:schemeClr>
                </a:solidFill>
              </a:rPr>
              <a:t>縦軸　　時間軸（人口）</a:t>
            </a:r>
            <a:endParaRPr kumimoji="1" lang="en-US" altLang="ja-JP" sz="4800" dirty="0" smtClean="0">
              <a:solidFill>
                <a:schemeClr val="tx1">
                  <a:lumMod val="95000"/>
                  <a:lumOff val="5000"/>
                </a:schemeClr>
              </a:solidFill>
            </a:endParaRPr>
          </a:p>
          <a:p>
            <a:r>
              <a:rPr lang="ja-JP" altLang="en-US" sz="4800" dirty="0" smtClean="0">
                <a:solidFill>
                  <a:schemeClr val="tx1">
                    <a:lumMod val="95000"/>
                    <a:lumOff val="5000"/>
                  </a:schemeClr>
                </a:solidFill>
              </a:rPr>
              <a:t>横軸　　空間軸（交通）</a:t>
            </a:r>
            <a:endParaRPr kumimoji="1" lang="ja-JP" altLang="en-US" sz="48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l="2751" t="21606" r="28609" b="20003"/>
          <a:stretch>
            <a:fillRect/>
          </a:stretch>
        </p:blipFill>
        <p:spPr bwMode="auto">
          <a:xfrm>
            <a:off x="971600" y="404664"/>
            <a:ext cx="7200800" cy="6480720"/>
          </a:xfrm>
          <a:prstGeom prst="rect">
            <a:avLst/>
          </a:prstGeom>
          <a:noFill/>
          <a:ln w="9525">
            <a:noFill/>
            <a:miter lim="800000"/>
            <a:headEnd/>
            <a:tailEnd/>
          </a:ln>
        </p:spPr>
      </p:pic>
      <p:sp>
        <p:nvSpPr>
          <p:cNvPr id="3" name="右矢印 2"/>
          <p:cNvSpPr/>
          <p:nvPr/>
        </p:nvSpPr>
        <p:spPr>
          <a:xfrm rot="2810570" flipH="1">
            <a:off x="2256456" y="2813611"/>
            <a:ext cx="2143280" cy="1094905"/>
          </a:xfrm>
          <a:prstGeom prst="rightArrow">
            <a:avLst/>
          </a:prstGeom>
          <a:solidFill>
            <a:srgbClr val="FF00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団塊の世代</a:t>
            </a:r>
            <a:endParaRPr kumimoji="1" lang="en-US" altLang="ja-JP" dirty="0" smtClean="0">
              <a:solidFill>
                <a:schemeClr val="tx1">
                  <a:lumMod val="95000"/>
                  <a:lumOff val="5000"/>
                </a:schemeClr>
              </a:solidFill>
            </a:endParaRPr>
          </a:p>
          <a:p>
            <a:pPr algn="ctr"/>
            <a:r>
              <a:rPr kumimoji="1" lang="ja-JP" altLang="en-US" dirty="0" smtClean="0">
                <a:solidFill>
                  <a:schemeClr val="tx1">
                    <a:lumMod val="95000"/>
                    <a:lumOff val="5000"/>
                  </a:schemeClr>
                </a:solidFill>
              </a:rPr>
              <a:t>思春期、成人式</a:t>
            </a:r>
            <a:endParaRPr kumimoji="1" lang="ja-JP" altLang="en-US" dirty="0">
              <a:solidFill>
                <a:schemeClr val="tx1">
                  <a:lumMod val="95000"/>
                  <a:lumOff val="5000"/>
                </a:schemeClr>
              </a:solidFill>
            </a:endParaRPr>
          </a:p>
        </p:txBody>
      </p:sp>
      <p:sp>
        <p:nvSpPr>
          <p:cNvPr id="5" name="円/楕円 4"/>
          <p:cNvSpPr/>
          <p:nvPr/>
        </p:nvSpPr>
        <p:spPr>
          <a:xfrm>
            <a:off x="3635896" y="1052736"/>
            <a:ext cx="1224136" cy="1296144"/>
          </a:xfrm>
          <a:prstGeom prst="ellipse">
            <a:avLst/>
          </a:prstGeom>
          <a:solidFill>
            <a:schemeClr val="accent5">
              <a:lumMod val="40000"/>
              <a:lumOff val="60000"/>
            </a:schemeClr>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lumMod val="95000"/>
                    <a:lumOff val="5000"/>
                  </a:schemeClr>
                </a:solidFill>
              </a:rPr>
              <a:t>失われた</a:t>
            </a:r>
            <a:r>
              <a:rPr kumimoji="1" lang="en-US" altLang="ja-JP" sz="2000" dirty="0" smtClean="0">
                <a:solidFill>
                  <a:schemeClr val="tx1">
                    <a:lumMod val="95000"/>
                    <a:lumOff val="5000"/>
                  </a:schemeClr>
                </a:solidFill>
              </a:rPr>
              <a:t>20</a:t>
            </a:r>
            <a:r>
              <a:rPr kumimoji="1" lang="ja-JP" altLang="en-US" sz="2000" dirty="0" smtClean="0">
                <a:solidFill>
                  <a:schemeClr val="tx1">
                    <a:lumMod val="95000"/>
                    <a:lumOff val="5000"/>
                  </a:schemeClr>
                </a:solidFill>
              </a:rPr>
              <a:t>年？</a:t>
            </a:r>
            <a:endParaRPr kumimoji="1" lang="ja-JP" altLang="en-US" sz="2000" dirty="0">
              <a:solidFill>
                <a:schemeClr val="tx1">
                  <a:lumMod val="95000"/>
                  <a:lumOff val="5000"/>
                </a:schemeClr>
              </a:solidFill>
            </a:endParaRPr>
          </a:p>
        </p:txBody>
      </p:sp>
      <p:sp>
        <p:nvSpPr>
          <p:cNvPr id="6" name="円/楕円 5"/>
          <p:cNvSpPr/>
          <p:nvPr/>
        </p:nvSpPr>
        <p:spPr>
          <a:xfrm rot="1979899">
            <a:off x="4911762" y="1588561"/>
            <a:ext cx="1959227" cy="864096"/>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人流戦略</a:t>
            </a:r>
            <a:endParaRPr kumimoji="1" lang="en-US" altLang="ja-JP" dirty="0" smtClean="0">
              <a:solidFill>
                <a:schemeClr val="tx1">
                  <a:lumMod val="95000"/>
                  <a:lumOff val="5000"/>
                </a:schemeClr>
              </a:solidFill>
            </a:endParaRPr>
          </a:p>
          <a:p>
            <a:pPr algn="ctr"/>
            <a:r>
              <a:rPr lang="ja-JP" altLang="en-US" dirty="0" smtClean="0">
                <a:solidFill>
                  <a:schemeClr val="tx1">
                    <a:lumMod val="95000"/>
                    <a:lumOff val="5000"/>
                  </a:schemeClr>
                </a:solidFill>
              </a:rPr>
              <a:t>第四の消費</a:t>
            </a:r>
            <a:endParaRPr kumimoji="1" lang="ja-JP" altLang="en-US" dirty="0">
              <a:solidFill>
                <a:schemeClr val="tx1">
                  <a:lumMod val="95000"/>
                  <a:lumOff val="5000"/>
                </a:schemeClr>
              </a:solidFill>
            </a:endParaRPr>
          </a:p>
        </p:txBody>
      </p:sp>
      <p:sp>
        <p:nvSpPr>
          <p:cNvPr id="7" name="右矢印 6"/>
          <p:cNvSpPr/>
          <p:nvPr/>
        </p:nvSpPr>
        <p:spPr>
          <a:xfrm rot="19446362">
            <a:off x="37294" y="3529759"/>
            <a:ext cx="1799329" cy="1080209"/>
          </a:xfrm>
          <a:prstGeom prst="rightArrow">
            <a:avLst/>
          </a:prstGeom>
          <a:solidFill>
            <a:schemeClr val="accent6">
              <a:lumMod val="60000"/>
              <a:lumOff val="4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優生保護法</a:t>
            </a:r>
            <a:endParaRPr kumimoji="1" lang="en-US" altLang="ja-JP" dirty="0" smtClean="0">
              <a:solidFill>
                <a:schemeClr val="tx1">
                  <a:lumMod val="95000"/>
                  <a:lumOff val="5000"/>
                </a:schemeClr>
              </a:solidFill>
            </a:endParaRPr>
          </a:p>
        </p:txBody>
      </p:sp>
      <p:sp>
        <p:nvSpPr>
          <p:cNvPr id="8" name="タイトル 1"/>
          <p:cNvSpPr>
            <a:spLocks noGrp="1"/>
          </p:cNvSpPr>
          <p:nvPr>
            <p:ph type="title"/>
          </p:nvPr>
        </p:nvSpPr>
        <p:spPr>
          <a:xfrm>
            <a:off x="457200" y="44624"/>
            <a:ext cx="8229600" cy="792088"/>
          </a:xfrm>
          <a:solidFill>
            <a:srgbClr val="FFFF00"/>
          </a:solidFill>
          <a:ln>
            <a:solidFill>
              <a:schemeClr val="tx1">
                <a:lumMod val="95000"/>
                <a:lumOff val="5000"/>
              </a:schemeClr>
            </a:solidFill>
          </a:ln>
        </p:spPr>
        <p:txBody>
          <a:bodyPr>
            <a:normAutofit/>
          </a:bodyPr>
          <a:lstStyle/>
          <a:p>
            <a:r>
              <a:rPr kumimoji="1" lang="ja-JP" altLang="en-US" dirty="0" smtClean="0"/>
              <a:t>人口一億人時代は悪くない</a:t>
            </a:r>
            <a:endParaRPr kumimoji="1" lang="ja-JP" altLang="en-US" dirty="0"/>
          </a:p>
        </p:txBody>
      </p:sp>
      <p:sp>
        <p:nvSpPr>
          <p:cNvPr id="10" name="左矢印吹き出し 9"/>
          <p:cNvSpPr/>
          <p:nvPr/>
        </p:nvSpPr>
        <p:spPr>
          <a:xfrm>
            <a:off x="6804248" y="1340768"/>
            <a:ext cx="2339752" cy="1728192"/>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2000" b="1" dirty="0" smtClean="0">
                <a:solidFill>
                  <a:schemeClr val="tx1">
                    <a:lumMod val="95000"/>
                    <a:lumOff val="5000"/>
                  </a:schemeClr>
                </a:solidFill>
              </a:rPr>
              <a:t>高速道路有料期間</a:t>
            </a:r>
            <a:r>
              <a:rPr lang="en-US" altLang="ja-JP" sz="2000" b="1" dirty="0" smtClean="0">
                <a:solidFill>
                  <a:schemeClr val="tx1">
                    <a:lumMod val="95000"/>
                    <a:lumOff val="5000"/>
                  </a:schemeClr>
                </a:solidFill>
              </a:rPr>
              <a:t>2050</a:t>
            </a:r>
            <a:r>
              <a:rPr lang="ja-JP" altLang="ja-JP" sz="2000" b="1" dirty="0" smtClean="0">
                <a:solidFill>
                  <a:schemeClr val="tx1">
                    <a:lumMod val="95000"/>
                    <a:lumOff val="5000"/>
                  </a:schemeClr>
                </a:solidFill>
              </a:rPr>
              <a:t>年から</a:t>
            </a:r>
            <a:r>
              <a:rPr lang="en-US" altLang="ja-JP" sz="2000" b="1" dirty="0" smtClean="0">
                <a:solidFill>
                  <a:schemeClr val="tx1">
                    <a:lumMod val="95000"/>
                    <a:lumOff val="5000"/>
                  </a:schemeClr>
                </a:solidFill>
              </a:rPr>
              <a:t>65</a:t>
            </a:r>
            <a:r>
              <a:rPr lang="ja-JP" altLang="ja-JP" sz="2000" b="1" dirty="0" smtClean="0">
                <a:solidFill>
                  <a:schemeClr val="tx1">
                    <a:lumMod val="95000"/>
                    <a:lumOff val="5000"/>
                  </a:schemeClr>
                </a:solidFill>
              </a:rPr>
              <a:t>年へ延長</a:t>
            </a:r>
            <a:r>
              <a:rPr lang="ja-JP" altLang="en-US" sz="2000" b="1" dirty="0" smtClean="0">
                <a:solidFill>
                  <a:schemeClr val="tx1">
                    <a:lumMod val="95000"/>
                    <a:lumOff val="5000"/>
                  </a:schemeClr>
                </a:solidFill>
              </a:rPr>
              <a:t>（今国会）</a:t>
            </a:r>
            <a:endParaRPr kumimoji="1" lang="ja-JP" altLang="en-US" sz="2000" b="1" dirty="0">
              <a:solidFill>
                <a:schemeClr val="tx1">
                  <a:lumMod val="95000"/>
                  <a:lumOff val="5000"/>
                </a:schemeClr>
              </a:solidFill>
            </a:endParaRPr>
          </a:p>
        </p:txBody>
      </p:sp>
      <p:sp>
        <p:nvSpPr>
          <p:cNvPr id="11" name="右矢印 10"/>
          <p:cNvSpPr/>
          <p:nvPr/>
        </p:nvSpPr>
        <p:spPr>
          <a:xfrm rot="19476637">
            <a:off x="65479" y="4398966"/>
            <a:ext cx="1876291" cy="950829"/>
          </a:xfrm>
          <a:prstGeom prst="rightArrow">
            <a:avLst/>
          </a:prstGeom>
          <a:solidFill>
            <a:schemeClr val="accent6">
              <a:lumMod val="60000"/>
              <a:lumOff val="4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lumMod val="95000"/>
                    <a:lumOff val="5000"/>
                  </a:schemeClr>
                </a:solidFill>
              </a:rPr>
              <a:t>一姫二太郎</a:t>
            </a:r>
            <a:endParaRPr lang="en-US" altLang="ja-JP" dirty="0" smtClean="0">
              <a:solidFill>
                <a:schemeClr val="tx1">
                  <a:lumMod val="95000"/>
                  <a:lumOff val="5000"/>
                </a:schemeClr>
              </a:solidFill>
            </a:endParaRPr>
          </a:p>
          <a:p>
            <a:pPr algn="ctr"/>
            <a:r>
              <a:rPr lang="ja-JP" altLang="en-US" dirty="0" smtClean="0">
                <a:solidFill>
                  <a:schemeClr val="tx1">
                    <a:lumMod val="95000"/>
                    <a:lumOff val="5000"/>
                  </a:schemeClr>
                </a:solidFill>
              </a:rPr>
              <a:t>サンシ</a:t>
            </a:r>
            <a:r>
              <a:rPr lang="en-US" altLang="ja-JP" dirty="0" smtClean="0">
                <a:solidFill>
                  <a:schemeClr val="tx1">
                    <a:lumMod val="95000"/>
                    <a:lumOff val="5000"/>
                  </a:schemeClr>
                </a:solidFill>
              </a:rPr>
              <a:t>―</a:t>
            </a:r>
            <a:endParaRPr kumimoji="1" lang="ja-JP" altLang="en-US" dirty="0">
              <a:solidFill>
                <a:schemeClr val="tx1">
                  <a:lumMod val="95000"/>
                  <a:lumOff val="5000"/>
                </a:schemeClr>
              </a:solidFill>
            </a:endParaRPr>
          </a:p>
        </p:txBody>
      </p:sp>
      <p:sp>
        <p:nvSpPr>
          <p:cNvPr id="12" name="右矢印 11"/>
          <p:cNvSpPr/>
          <p:nvPr/>
        </p:nvSpPr>
        <p:spPr>
          <a:xfrm rot="2810570">
            <a:off x="-166270" y="1777956"/>
            <a:ext cx="2226021" cy="1595632"/>
          </a:xfrm>
          <a:prstGeom prst="rightArrow">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lumMod val="95000"/>
                    <a:lumOff val="5000"/>
                  </a:schemeClr>
                </a:solidFill>
              </a:rPr>
              <a:t>七千五百万人からスタート</a:t>
            </a:r>
            <a:endParaRPr kumimoji="1" lang="ja-JP" altLang="en-US"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75656" y="1724118"/>
            <a:ext cx="6552728" cy="5089258"/>
          </a:xfrm>
          <a:prstGeom prst="rect">
            <a:avLst/>
          </a:prstGeom>
          <a:noFill/>
          <a:ln w="9525">
            <a:noFill/>
            <a:miter lim="800000"/>
            <a:headEnd/>
            <a:tailEnd/>
          </a:ln>
        </p:spPr>
      </p:pic>
      <p:sp>
        <p:nvSpPr>
          <p:cNvPr id="5" name="タイトル 4"/>
          <p:cNvSpPr>
            <a:spLocks noGrp="1"/>
          </p:cNvSpPr>
          <p:nvPr>
            <p:ph type="title"/>
          </p:nvPr>
        </p:nvSpPr>
        <p:spPr>
          <a:xfrm>
            <a:off x="457200" y="44624"/>
            <a:ext cx="8229600" cy="1512168"/>
          </a:xfrm>
          <a:solidFill>
            <a:srgbClr val="FFFF00"/>
          </a:solidFill>
          <a:ln w="38100">
            <a:solidFill>
              <a:schemeClr val="tx1">
                <a:lumMod val="95000"/>
                <a:lumOff val="5000"/>
              </a:schemeClr>
            </a:solidFill>
          </a:ln>
        </p:spPr>
        <p:txBody>
          <a:bodyPr>
            <a:normAutofit/>
          </a:bodyPr>
          <a:lstStyle/>
          <a:p>
            <a:r>
              <a:rPr kumimoji="1" lang="ja-JP" altLang="en-US" dirty="0" smtClean="0"/>
              <a:t>２０５０年 無居住化地点  </a:t>
            </a:r>
            <a:endParaRPr kumimoji="1" lang="ja-JP" altLang="en-US" dirty="0"/>
          </a:p>
        </p:txBody>
      </p:sp>
      <p:sp>
        <p:nvSpPr>
          <p:cNvPr id="4" name="タイトル 4"/>
          <p:cNvSpPr txBox="1">
            <a:spLocks/>
          </p:cNvSpPr>
          <p:nvPr/>
        </p:nvSpPr>
        <p:spPr>
          <a:xfrm>
            <a:off x="251520" y="3789040"/>
            <a:ext cx="2880320" cy="2952328"/>
          </a:xfrm>
          <a:prstGeom prst="rect">
            <a:avLst/>
          </a:prstGeom>
          <a:solidFill>
            <a:srgbClr val="FFFF00"/>
          </a:solidFill>
          <a:ln w="38100">
            <a:solidFill>
              <a:schemeClr val="tx1">
                <a:lumMod val="95000"/>
                <a:lumOff val="5000"/>
              </a:schemeClr>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none" spc="0" normalizeH="0" baseline="0" noProof="0" dirty="0" smtClean="0">
                <a:ln>
                  <a:noFill/>
                </a:ln>
                <a:solidFill>
                  <a:schemeClr val="tx1"/>
                </a:solidFill>
                <a:effectLst/>
                <a:uLnTx/>
                <a:uFillTx/>
                <a:latin typeface="+mj-lt"/>
                <a:ea typeface="+mj-ea"/>
                <a:cs typeface="+mj-cs"/>
              </a:rPr>
              <a:t>農業で破壊した自然復活（江戸の里山ハゲ山）</a:t>
            </a:r>
            <a:endParaRPr kumimoji="1" lang="ja-JP" alt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4" descr="森林飽和―国土の変貌を考える (NHKブックス No.1193)">
            <a:hlinkClick r:id="rId4"/>
          </p:cNvPr>
          <p:cNvPicPr>
            <a:picLocks noChangeAspect="1" noChangeArrowheads="1"/>
          </p:cNvPicPr>
          <p:nvPr/>
        </p:nvPicPr>
        <p:blipFill>
          <a:blip r:embed="rId5" cstate="print"/>
          <a:srcRect l="15874" t="3175" r="25403" b="30167"/>
          <a:stretch>
            <a:fillRect/>
          </a:stretch>
        </p:blipFill>
        <p:spPr bwMode="auto">
          <a:xfrm>
            <a:off x="6876256" y="4221088"/>
            <a:ext cx="2232248" cy="25339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ired.jp/wp-content/uploads/2013/04/369839904_329b417cc6_z.jpg"/>
          <p:cNvPicPr>
            <a:picLocks noChangeAspect="1" noChangeArrowheads="1"/>
          </p:cNvPicPr>
          <p:nvPr/>
        </p:nvPicPr>
        <p:blipFill>
          <a:blip r:embed="rId3" cstate="print"/>
          <a:srcRect/>
          <a:stretch>
            <a:fillRect/>
          </a:stretch>
        </p:blipFill>
        <p:spPr bwMode="auto">
          <a:xfrm>
            <a:off x="155575" y="224010"/>
            <a:ext cx="5425447" cy="4069086"/>
          </a:xfrm>
          <a:prstGeom prst="rect">
            <a:avLst/>
          </a:prstGeom>
          <a:noFill/>
        </p:spPr>
      </p:pic>
      <p:pic>
        <p:nvPicPr>
          <p:cNvPr id="4" name="Picture 4" descr="https://scontent-a-nrt.xx.fbcdn.net/hphotos-xpa1/t1.0-9/59777_246042898874883_1666638693_n.jpg"/>
          <p:cNvPicPr>
            <a:picLocks noChangeAspect="1" noChangeArrowheads="1"/>
          </p:cNvPicPr>
          <p:nvPr/>
        </p:nvPicPr>
        <p:blipFill>
          <a:blip r:embed="rId4" cstate="print"/>
          <a:srcRect/>
          <a:stretch>
            <a:fillRect/>
          </a:stretch>
        </p:blipFill>
        <p:spPr bwMode="auto">
          <a:xfrm>
            <a:off x="4499993" y="3501008"/>
            <a:ext cx="3240359" cy="3240360"/>
          </a:xfrm>
          <a:prstGeom prst="rect">
            <a:avLst/>
          </a:prstGeom>
          <a:noFill/>
        </p:spPr>
      </p:pic>
      <p:sp>
        <p:nvSpPr>
          <p:cNvPr id="5" name="右矢印 4"/>
          <p:cNvSpPr/>
          <p:nvPr/>
        </p:nvSpPr>
        <p:spPr>
          <a:xfrm flipH="1">
            <a:off x="5724128" y="404664"/>
            <a:ext cx="3131840" cy="309634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反対のタクシーのデモ</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noFill/>
          <a:ln>
            <a:solidFill>
              <a:schemeClr val="tx1">
                <a:lumMod val="95000"/>
                <a:lumOff val="5000"/>
              </a:schemeClr>
            </a:solidFill>
          </a:ln>
        </p:spPr>
        <p:txBody>
          <a:bodyPr/>
          <a:lstStyle/>
          <a:p>
            <a:r>
              <a:rPr lang="ja-JP" altLang="en-US" dirty="0" smtClean="0"/>
              <a:t>高齢者の足の確保</a:t>
            </a:r>
            <a:endParaRPr kumimoji="1" lang="ja-JP" altLang="en-US" dirty="0"/>
          </a:p>
        </p:txBody>
      </p:sp>
      <p:sp>
        <p:nvSpPr>
          <p:cNvPr id="3" name="コンテンツ プレースホルダ 2"/>
          <p:cNvSpPr>
            <a:spLocks noGrp="1"/>
          </p:cNvSpPr>
          <p:nvPr>
            <p:ph idx="1"/>
          </p:nvPr>
        </p:nvSpPr>
        <p:spPr>
          <a:xfrm>
            <a:off x="0" y="1628800"/>
            <a:ext cx="9144000" cy="5229200"/>
          </a:xfrm>
        </p:spPr>
        <p:txBody>
          <a:bodyPr>
            <a:normAutofit/>
          </a:bodyPr>
          <a:lstStyle/>
          <a:p>
            <a:r>
              <a:rPr lang="ja-JP" altLang="en-US" sz="3600" dirty="0" smtClean="0"/>
              <a:t>千葉埼玉等首都圏の高齢化</a:t>
            </a:r>
            <a:endParaRPr lang="en-US" altLang="ja-JP" sz="3600" dirty="0" smtClean="0"/>
          </a:p>
          <a:p>
            <a:pPr>
              <a:buNone/>
            </a:pPr>
            <a:r>
              <a:rPr lang="ja-JP" altLang="en-US" sz="3600" dirty="0" smtClean="0">
                <a:solidFill>
                  <a:srgbClr val="FF0000"/>
                </a:solidFill>
              </a:rPr>
              <a:t>　　介護難民を発生</a:t>
            </a:r>
            <a:r>
              <a:rPr lang="ja-JP" altLang="en-US" sz="3600" dirty="0" smtClean="0"/>
              <a:t>　⇇　</a:t>
            </a:r>
            <a:r>
              <a:rPr lang="ja-JP" altLang="en-US" sz="3600" dirty="0" smtClean="0">
                <a:solidFill>
                  <a:srgbClr val="FF0000"/>
                </a:solidFill>
              </a:rPr>
              <a:t>若者の首都圏流入？</a:t>
            </a:r>
            <a:endParaRPr lang="en-US" altLang="ja-JP" sz="3600" dirty="0" smtClean="0">
              <a:solidFill>
                <a:srgbClr val="FF0000"/>
              </a:solidFill>
            </a:endParaRPr>
          </a:p>
          <a:p>
            <a:r>
              <a:rPr lang="ja-JP" altLang="en-US" sz="3600" dirty="0" smtClean="0">
                <a:solidFill>
                  <a:srgbClr val="FF0000"/>
                </a:solidFill>
              </a:rPr>
              <a:t>高齢者の足の確保が社会問題化</a:t>
            </a:r>
            <a:endParaRPr lang="en-US" altLang="ja-JP" sz="3600" dirty="0" smtClean="0">
              <a:solidFill>
                <a:srgbClr val="FF0000"/>
              </a:solidFill>
            </a:endParaRPr>
          </a:p>
          <a:p>
            <a:pPr>
              <a:buNone/>
            </a:pPr>
            <a:r>
              <a:rPr lang="ja-JP" altLang="en-US" sz="3600" dirty="0" smtClean="0"/>
              <a:t>　　　　　　　　　　　　</a:t>
            </a:r>
            <a:r>
              <a:rPr lang="ja-JP" altLang="en-US" sz="3600" dirty="0" smtClean="0">
                <a:solidFill>
                  <a:srgbClr val="FF0000"/>
                </a:solidFill>
              </a:rPr>
              <a:t>買い物難民、通院難民等</a:t>
            </a:r>
            <a:endParaRPr lang="en-US" altLang="ja-JP" sz="3600" dirty="0" smtClean="0">
              <a:solidFill>
                <a:srgbClr val="FF0000"/>
              </a:solidFill>
            </a:endParaRPr>
          </a:p>
          <a:p>
            <a:r>
              <a:rPr lang="ja-JP" altLang="en-US" sz="3600" dirty="0" smtClean="0"/>
              <a:t>地方は高齢者減少　若者の失業が問題化</a:t>
            </a:r>
            <a:endParaRPr lang="en-US" altLang="ja-JP" sz="3600" dirty="0" smtClean="0"/>
          </a:p>
          <a:p>
            <a:r>
              <a:rPr lang="ja-JP" altLang="en-US" sz="3600" dirty="0" smtClean="0"/>
              <a:t>パリとの違い　　周辺部の自然破壊の有無（戦前の２３区外は田園風景、武蔵野存在）</a:t>
            </a:r>
            <a:endParaRPr lang="en-US" altLang="ja-JP" sz="3600" dirty="0" smtClean="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548680"/>
            <a:ext cx="7772400" cy="1470025"/>
          </a:xfrm>
          <a:solidFill>
            <a:srgbClr val="FF0000"/>
          </a:solidFill>
          <a:ln w="57150">
            <a:solidFill>
              <a:schemeClr val="tx1">
                <a:lumMod val="95000"/>
                <a:lumOff val="5000"/>
              </a:schemeClr>
            </a:solidFill>
          </a:ln>
        </p:spPr>
        <p:txBody>
          <a:bodyPr>
            <a:normAutofit/>
          </a:bodyPr>
          <a:lstStyle/>
          <a:p>
            <a:r>
              <a:rPr kumimoji="1" lang="ja-JP" altLang="en-US" sz="6000" dirty="0" smtClean="0">
                <a:solidFill>
                  <a:schemeClr val="bg1"/>
                </a:solidFill>
              </a:rPr>
              <a:t>横軸の人流</a:t>
            </a:r>
            <a:endParaRPr kumimoji="1" lang="ja-JP" altLang="en-US" dirty="0">
              <a:solidFill>
                <a:schemeClr val="bg1"/>
              </a:solidFill>
            </a:endParaRPr>
          </a:p>
        </p:txBody>
      </p:sp>
      <p:sp>
        <p:nvSpPr>
          <p:cNvPr id="3" name="サブタイトル 2"/>
          <p:cNvSpPr>
            <a:spLocks noGrp="1"/>
          </p:cNvSpPr>
          <p:nvPr>
            <p:ph type="subTitle" idx="1"/>
          </p:nvPr>
        </p:nvSpPr>
        <p:spPr>
          <a:xfrm>
            <a:off x="0" y="2276872"/>
            <a:ext cx="8964488" cy="4581128"/>
          </a:xfrm>
        </p:spPr>
        <p:txBody>
          <a:bodyPr>
            <a:noAutofit/>
          </a:bodyPr>
          <a:lstStyle/>
          <a:p>
            <a:pPr algn="l"/>
            <a:r>
              <a:rPr lang="ja-JP" altLang="en-US" sz="4000" dirty="0" smtClean="0">
                <a:solidFill>
                  <a:schemeClr val="tx1">
                    <a:lumMod val="95000"/>
                    <a:lumOff val="5000"/>
                  </a:schemeClr>
                </a:solidFill>
              </a:rPr>
              <a:t>◎景気が良くなると</a:t>
            </a:r>
            <a:r>
              <a:rPr lang="en-US" altLang="ja-JP" sz="4000" dirty="0" smtClean="0">
                <a:solidFill>
                  <a:schemeClr val="tx1">
                    <a:lumMod val="95000"/>
                    <a:lumOff val="5000"/>
                  </a:schemeClr>
                </a:solidFill>
              </a:rPr>
              <a:t/>
            </a:r>
            <a:br>
              <a:rPr lang="en-US" altLang="ja-JP" sz="4000" dirty="0" smtClean="0">
                <a:solidFill>
                  <a:schemeClr val="tx1">
                    <a:lumMod val="95000"/>
                    <a:lumOff val="5000"/>
                  </a:schemeClr>
                </a:solidFill>
              </a:rPr>
            </a:br>
            <a:r>
              <a:rPr lang="ja-JP" altLang="en-US" sz="4000" dirty="0" smtClean="0">
                <a:solidFill>
                  <a:schemeClr val="tx1">
                    <a:lumMod val="95000"/>
                    <a:lumOff val="5000"/>
                  </a:schemeClr>
                </a:solidFill>
              </a:rPr>
              <a:t>　　　　　　　　　　都市に人口集中</a:t>
            </a:r>
            <a:r>
              <a:rPr lang="en-US" altLang="ja-JP" sz="4000" dirty="0" smtClean="0">
                <a:solidFill>
                  <a:schemeClr val="tx1">
                    <a:lumMod val="95000"/>
                    <a:lumOff val="5000"/>
                  </a:schemeClr>
                </a:solidFill>
              </a:rPr>
              <a:t/>
            </a:r>
            <a:br>
              <a:rPr lang="en-US" altLang="ja-JP" sz="4000" dirty="0" smtClean="0">
                <a:solidFill>
                  <a:schemeClr val="tx1">
                    <a:lumMod val="95000"/>
                    <a:lumOff val="5000"/>
                  </a:schemeClr>
                </a:solidFill>
              </a:rPr>
            </a:br>
            <a:r>
              <a:rPr lang="ja-JP" altLang="en-US" sz="4000" dirty="0" smtClean="0">
                <a:solidFill>
                  <a:schemeClr val="tx1">
                    <a:lumMod val="95000"/>
                    <a:lumOff val="5000"/>
                  </a:schemeClr>
                </a:solidFill>
              </a:rPr>
              <a:t>◎金融緩和（アベノミックス）株価上昇（円建）ドル建てでは変わらず</a:t>
            </a:r>
            <a:endParaRPr lang="en-US" altLang="ja-JP" sz="4000" dirty="0" smtClean="0">
              <a:solidFill>
                <a:schemeClr val="tx1">
                  <a:lumMod val="95000"/>
                  <a:lumOff val="5000"/>
                </a:schemeClr>
              </a:solidFill>
            </a:endParaRPr>
          </a:p>
          <a:p>
            <a:pPr algn="l"/>
            <a:r>
              <a:rPr lang="ja-JP" altLang="en-US" sz="4000" dirty="0" smtClean="0">
                <a:solidFill>
                  <a:schemeClr val="tx1">
                    <a:lumMod val="95000"/>
                    <a:lumOff val="5000"/>
                  </a:schemeClr>
                </a:solidFill>
              </a:rPr>
              <a:t>➵自然失業率まで雇用回復➵人手不足</a:t>
            </a:r>
            <a:r>
              <a:rPr lang="en-US" altLang="ja-JP" sz="4000" dirty="0" smtClean="0">
                <a:solidFill>
                  <a:schemeClr val="tx1">
                    <a:lumMod val="95000"/>
                    <a:lumOff val="5000"/>
                  </a:schemeClr>
                </a:solidFill>
              </a:rPr>
              <a:t/>
            </a:r>
            <a:br>
              <a:rPr lang="en-US" altLang="ja-JP" sz="4000" dirty="0" smtClean="0">
                <a:solidFill>
                  <a:schemeClr val="tx1">
                    <a:lumMod val="95000"/>
                    <a:lumOff val="5000"/>
                  </a:schemeClr>
                </a:solidFill>
              </a:rPr>
            </a:br>
            <a:r>
              <a:rPr lang="ja-JP" altLang="en-US" sz="4000" dirty="0" smtClean="0">
                <a:solidFill>
                  <a:schemeClr val="tx1">
                    <a:lumMod val="95000"/>
                    <a:lumOff val="5000"/>
                  </a:schemeClr>
                </a:solidFill>
              </a:rPr>
              <a:t>◎日本経済の成長</a:t>
            </a:r>
            <a:r>
              <a:rPr lang="en-US" altLang="ja-JP" sz="4000" dirty="0" smtClean="0">
                <a:solidFill>
                  <a:schemeClr val="tx1">
                    <a:lumMod val="95000"/>
                    <a:lumOff val="5000"/>
                  </a:schemeClr>
                </a:solidFill>
              </a:rPr>
              <a:t/>
            </a:r>
            <a:br>
              <a:rPr lang="en-US" altLang="ja-JP" sz="4000" dirty="0" smtClean="0">
                <a:solidFill>
                  <a:schemeClr val="tx1">
                    <a:lumMod val="95000"/>
                    <a:lumOff val="5000"/>
                  </a:schemeClr>
                </a:solidFill>
              </a:rPr>
            </a:br>
            <a:r>
              <a:rPr lang="ja-JP" altLang="en-US" sz="4000" dirty="0" smtClean="0">
                <a:solidFill>
                  <a:schemeClr val="tx1">
                    <a:lumMod val="95000"/>
                    <a:lumOff val="5000"/>
                  </a:schemeClr>
                </a:solidFill>
              </a:rPr>
              <a:t>人口ボーナスのおかげ</a:t>
            </a:r>
            <a:endParaRPr kumimoji="1" lang="ja-JP" altLang="en-US" sz="40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7078" t="24344" r="1671" b="9454"/>
          <a:stretch>
            <a:fillRect/>
          </a:stretch>
        </p:blipFill>
        <p:spPr bwMode="auto">
          <a:xfrm>
            <a:off x="0" y="188640"/>
            <a:ext cx="6588224" cy="6597352"/>
          </a:xfrm>
          <a:prstGeom prst="rect">
            <a:avLst/>
          </a:prstGeom>
          <a:noFill/>
          <a:ln w="9525">
            <a:noFill/>
            <a:miter lim="800000"/>
            <a:headEnd/>
            <a:tailEnd/>
          </a:ln>
        </p:spPr>
      </p:pic>
      <p:sp>
        <p:nvSpPr>
          <p:cNvPr id="3" name="正方形/長方形 2"/>
          <p:cNvSpPr/>
          <p:nvPr/>
        </p:nvSpPr>
        <p:spPr>
          <a:xfrm>
            <a:off x="5724128" y="4293096"/>
            <a:ext cx="3456384" cy="237626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lumMod val="95000"/>
                    <a:lumOff val="5000"/>
                  </a:schemeClr>
                </a:solidFill>
              </a:rPr>
              <a:t>これからは</a:t>
            </a:r>
            <a:endParaRPr kumimoji="1" lang="en-US" altLang="ja-JP" sz="3600" dirty="0" smtClean="0">
              <a:solidFill>
                <a:schemeClr val="tx1">
                  <a:lumMod val="95000"/>
                  <a:lumOff val="5000"/>
                </a:schemeClr>
              </a:solidFill>
            </a:endParaRPr>
          </a:p>
          <a:p>
            <a:pPr algn="ctr"/>
            <a:r>
              <a:rPr kumimoji="1" lang="ja-JP" altLang="en-US" sz="3600" dirty="0" smtClean="0">
                <a:solidFill>
                  <a:schemeClr val="tx1">
                    <a:lumMod val="95000"/>
                    <a:lumOff val="5000"/>
                  </a:schemeClr>
                </a:solidFill>
              </a:rPr>
              <a:t>都市に流入</a:t>
            </a:r>
            <a:endParaRPr kumimoji="1" lang="en-US" altLang="ja-JP" sz="3600" dirty="0" smtClean="0">
              <a:solidFill>
                <a:schemeClr val="tx1">
                  <a:lumMod val="95000"/>
                  <a:lumOff val="5000"/>
                </a:schemeClr>
              </a:solidFill>
            </a:endParaRPr>
          </a:p>
          <a:p>
            <a:pPr algn="ctr"/>
            <a:r>
              <a:rPr kumimoji="1" lang="ja-JP" altLang="en-US" sz="3600" dirty="0" smtClean="0">
                <a:solidFill>
                  <a:schemeClr val="tx1">
                    <a:lumMod val="95000"/>
                    <a:lumOff val="5000"/>
                  </a:schemeClr>
                </a:solidFill>
              </a:rPr>
              <a:t>しなくても</a:t>
            </a:r>
            <a:endParaRPr kumimoji="1" lang="en-US" altLang="ja-JP" sz="3600" dirty="0" smtClean="0">
              <a:solidFill>
                <a:schemeClr val="tx1">
                  <a:lumMod val="95000"/>
                  <a:lumOff val="5000"/>
                </a:schemeClr>
              </a:solidFill>
            </a:endParaRPr>
          </a:p>
          <a:p>
            <a:pPr algn="ctr"/>
            <a:r>
              <a:rPr kumimoji="1" lang="ja-JP" altLang="en-US" sz="3600" dirty="0" smtClean="0">
                <a:solidFill>
                  <a:schemeClr val="tx1">
                    <a:lumMod val="95000"/>
                    <a:lumOff val="5000"/>
                  </a:schemeClr>
                </a:solidFill>
              </a:rPr>
              <a:t>田舎は消滅</a:t>
            </a:r>
            <a:endParaRPr kumimoji="1" lang="ja-JP" altLang="en-US" sz="3600" dirty="0">
              <a:solidFill>
                <a:schemeClr val="tx1">
                  <a:lumMod val="95000"/>
                  <a:lumOff val="5000"/>
                </a:schemeClr>
              </a:solidFill>
            </a:endParaRPr>
          </a:p>
        </p:txBody>
      </p:sp>
      <p:sp>
        <p:nvSpPr>
          <p:cNvPr id="4" name="正方形/長方形 3"/>
          <p:cNvSpPr/>
          <p:nvPr/>
        </p:nvSpPr>
        <p:spPr>
          <a:xfrm>
            <a:off x="5652120" y="44624"/>
            <a:ext cx="3456384" cy="237626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lumMod val="95000"/>
                    <a:lumOff val="5000"/>
                  </a:schemeClr>
                </a:solidFill>
              </a:rPr>
              <a:t>供給元の田舎がなくなり、</a:t>
            </a:r>
            <a:r>
              <a:rPr kumimoji="1" lang="ja-JP" altLang="en-US" sz="3600" dirty="0" smtClean="0">
                <a:solidFill>
                  <a:srgbClr val="FF0000"/>
                </a:solidFill>
              </a:rPr>
              <a:t>外国</a:t>
            </a:r>
            <a:r>
              <a:rPr kumimoji="1" lang="ja-JP" altLang="en-US" sz="3600" dirty="0" smtClean="0">
                <a:solidFill>
                  <a:schemeClr val="tx1">
                    <a:lumMod val="95000"/>
                    <a:lumOff val="5000"/>
                  </a:schemeClr>
                </a:solidFill>
              </a:rPr>
              <a:t>に求めないと経済成長できない</a:t>
            </a:r>
            <a:endParaRPr kumimoji="1" lang="ja-JP" altLang="en-US" sz="36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accent1"/>
            </a:solidFill>
          </a:ln>
        </p:spPr>
        <p:txBody>
          <a:bodyPr>
            <a:normAutofit/>
          </a:bodyPr>
          <a:lstStyle/>
          <a:p>
            <a:r>
              <a:rPr kumimoji="1" lang="ja-JP" altLang="en-US" dirty="0" smtClean="0"/>
              <a:t>国民国家    外国人労働者と観光</a:t>
            </a:r>
            <a:endParaRPr kumimoji="1" lang="ja-JP" altLang="en-US" dirty="0"/>
          </a:p>
        </p:txBody>
      </p:sp>
      <p:sp>
        <p:nvSpPr>
          <p:cNvPr id="3" name="コンテンツ プレースホルダ 2"/>
          <p:cNvSpPr>
            <a:spLocks noGrp="1"/>
          </p:cNvSpPr>
          <p:nvPr>
            <p:ph idx="1"/>
          </p:nvPr>
        </p:nvSpPr>
        <p:spPr>
          <a:xfrm>
            <a:off x="0" y="1600200"/>
            <a:ext cx="9144000" cy="5257800"/>
          </a:xfrm>
        </p:spPr>
        <p:txBody>
          <a:bodyPr>
            <a:normAutofit/>
          </a:bodyPr>
          <a:lstStyle/>
          <a:p>
            <a:r>
              <a:rPr kumimoji="1" lang="ja-JP" altLang="en-US" dirty="0" smtClean="0"/>
              <a:t>「移民の世紀」</a:t>
            </a:r>
            <a:r>
              <a:rPr lang="ja-JP" altLang="ja-JP" dirty="0" smtClean="0"/>
              <a:t>第一次大戦までの</a:t>
            </a:r>
            <a:r>
              <a:rPr lang="ja-JP" altLang="en-US" dirty="0" smtClean="0">
                <a:solidFill>
                  <a:srgbClr val="FF0000"/>
                </a:solidFill>
              </a:rPr>
              <a:t>百</a:t>
            </a:r>
            <a:r>
              <a:rPr lang="ja-JP" altLang="ja-JP" dirty="0" smtClean="0">
                <a:solidFill>
                  <a:srgbClr val="FF0000"/>
                </a:solidFill>
              </a:rPr>
              <a:t>年間</a:t>
            </a:r>
            <a:r>
              <a:rPr lang="ja-JP" altLang="ja-JP" dirty="0" smtClean="0"/>
              <a:t>に新大陸に渡った</a:t>
            </a:r>
            <a:r>
              <a:rPr lang="ja-JP" altLang="en-US" dirty="0" smtClean="0"/>
              <a:t>欧州</a:t>
            </a:r>
            <a:r>
              <a:rPr lang="ja-JP" altLang="ja-JP" dirty="0" smtClean="0"/>
              <a:t>人は</a:t>
            </a:r>
            <a:r>
              <a:rPr lang="ja-JP" altLang="en-US" dirty="0" smtClean="0">
                <a:solidFill>
                  <a:srgbClr val="FF0000"/>
                </a:solidFill>
              </a:rPr>
              <a:t>六千</a:t>
            </a:r>
            <a:r>
              <a:rPr lang="ja-JP" altLang="ja-JP" dirty="0" smtClean="0">
                <a:solidFill>
                  <a:srgbClr val="FF0000"/>
                </a:solidFill>
              </a:rPr>
              <a:t>万人</a:t>
            </a:r>
            <a:r>
              <a:rPr lang="ja-JP" altLang="en-US" dirty="0" smtClean="0"/>
              <a:t>と激しい人の移動</a:t>
            </a:r>
            <a:r>
              <a:rPr lang="ja-JP" altLang="ja-JP" dirty="0" smtClean="0">
                <a:solidFill>
                  <a:srgbClr val="FF0000"/>
                </a:solidFill>
              </a:rPr>
              <a:t>。</a:t>
            </a:r>
            <a:endParaRPr lang="en-US" altLang="ja-JP" dirty="0" smtClean="0">
              <a:solidFill>
                <a:srgbClr val="FF0000"/>
              </a:solidFill>
            </a:endParaRPr>
          </a:p>
          <a:p>
            <a:r>
              <a:rPr lang="ja-JP" altLang="en-US" dirty="0" smtClean="0"/>
              <a:t>国民国家が形成されて、ヒトの移動が規制されるようになった➵アジア移民の出稼ぎ扱い化</a:t>
            </a:r>
            <a:endParaRPr lang="en-US" altLang="ja-JP" dirty="0" smtClean="0"/>
          </a:p>
          <a:p>
            <a:r>
              <a:rPr lang="ja-JP" altLang="en-US" dirty="0" smtClean="0">
                <a:solidFill>
                  <a:srgbClr val="FF0000"/>
                </a:solidFill>
              </a:rPr>
              <a:t>アジア（インド中国等）からの移民の数は欧州と同等規模</a:t>
            </a:r>
            <a:r>
              <a:rPr lang="en-US" altLang="ja-JP" dirty="0" smtClean="0">
                <a:solidFill>
                  <a:srgbClr val="FF0000"/>
                </a:solidFill>
              </a:rPr>
              <a:t>(</a:t>
            </a:r>
            <a:r>
              <a:rPr lang="ja-JP" altLang="en-US" dirty="0" smtClean="0">
                <a:solidFill>
                  <a:srgbClr val="FF0000"/>
                </a:solidFill>
              </a:rPr>
              <a:t>チャイナタウンに今なお</a:t>
            </a:r>
            <a:r>
              <a:rPr lang="en-US" altLang="ja-JP" dirty="0" smtClean="0">
                <a:solidFill>
                  <a:srgbClr val="FF0000"/>
                </a:solidFill>
              </a:rPr>
              <a:t>3</a:t>
            </a:r>
            <a:r>
              <a:rPr lang="ja-JP" altLang="en-US" dirty="0" smtClean="0">
                <a:solidFill>
                  <a:srgbClr val="FF0000"/>
                </a:solidFill>
              </a:rPr>
              <a:t>千万人の中国人</a:t>
            </a:r>
            <a:r>
              <a:rPr lang="en-US" altLang="ja-JP" dirty="0" smtClean="0">
                <a:solidFill>
                  <a:srgbClr val="FF0000"/>
                </a:solidFill>
              </a:rPr>
              <a:t>)</a:t>
            </a:r>
            <a:r>
              <a:rPr lang="ja-JP" altLang="en-US" dirty="0" smtClean="0">
                <a:solidFill>
                  <a:srgbClr val="FF0000"/>
                </a:solidFill>
              </a:rPr>
              <a:t>　</a:t>
            </a:r>
            <a:endParaRPr lang="en-US" altLang="ja-JP" dirty="0" smtClean="0"/>
          </a:p>
          <a:p>
            <a:r>
              <a:rPr lang="ja-JP" altLang="en-US" dirty="0" smtClean="0"/>
              <a:t>国際観光はヒトの移動の規制により生まれた</a:t>
            </a:r>
            <a:endParaRPr lang="en-US" altLang="ja-JP" dirty="0" smtClean="0"/>
          </a:p>
          <a:p>
            <a:pPr>
              <a:buNone/>
            </a:pPr>
            <a:r>
              <a:rPr lang="ja-JP" altLang="en-US" dirty="0" smtClean="0"/>
              <a:t>（</a:t>
            </a:r>
            <a:r>
              <a:rPr lang="ja-JP" altLang="en-US" dirty="0" smtClean="0">
                <a:solidFill>
                  <a:srgbClr val="FF0000"/>
                </a:solidFill>
              </a:rPr>
              <a:t>大都市スラム発生と国民国家への押しつけ</a:t>
            </a:r>
            <a:r>
              <a:rPr lang="ja-JP" altLang="en-US" dirty="0" smtClean="0"/>
              <a:t>）</a:t>
            </a:r>
            <a:endParaRPr lang="en-US" altLang="ja-JP" dirty="0" smtClean="0"/>
          </a:p>
          <a:p>
            <a:pPr>
              <a:buNone/>
            </a:pPr>
            <a:r>
              <a:rPr lang="ja-JP" altLang="en-US" dirty="0" smtClean="0"/>
              <a:t>　</a:t>
            </a:r>
            <a:r>
              <a:rPr lang="ja-JP" altLang="en-US" dirty="0" smtClean="0">
                <a:solidFill>
                  <a:srgbClr val="FF0000"/>
                </a:solidFill>
              </a:rPr>
              <a:t>地中海を渡るアフリカからの違法越境者</a:t>
            </a:r>
            <a:endParaRPr lang="en-US" altLang="ja-JP" dirty="0" smtClean="0">
              <a:solidFill>
                <a:srgbClr val="FF0000"/>
              </a:solidFill>
            </a:endParaRPr>
          </a:p>
          <a:p>
            <a:endParaRPr kumimoji="1" lang="ja-JP"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1340768"/>
            <a:ext cx="9144000" cy="5445224"/>
          </a:xfrm>
        </p:spPr>
        <p:txBody>
          <a:bodyPr>
            <a:normAutofit lnSpcReduction="10000"/>
          </a:bodyPr>
          <a:lstStyle/>
          <a:p>
            <a:pPr>
              <a:buNone/>
            </a:pPr>
            <a:r>
              <a:rPr lang="ja-JP" altLang="en-US" dirty="0" smtClean="0"/>
              <a:t>①</a:t>
            </a:r>
            <a:r>
              <a:rPr lang="ja-JP" altLang="en-US" dirty="0" smtClean="0">
                <a:solidFill>
                  <a:srgbClr val="FF0000"/>
                </a:solidFill>
              </a:rPr>
              <a:t>商業資本主義</a:t>
            </a:r>
            <a:r>
              <a:rPr lang="ja-JP" altLang="en-US" dirty="0" smtClean="0"/>
              <a:t>   </a:t>
            </a:r>
            <a:endParaRPr lang="en-US" altLang="ja-JP" dirty="0" smtClean="0"/>
          </a:p>
          <a:p>
            <a:pPr>
              <a:buNone/>
            </a:pPr>
            <a:r>
              <a:rPr lang="ja-JP" altLang="en-US" dirty="0" smtClean="0"/>
              <a:t>　　　地理的違いで利潤を得る    </a:t>
            </a:r>
            <a:endParaRPr lang="en-US" altLang="ja-JP" dirty="0" smtClean="0"/>
          </a:p>
          <a:p>
            <a:pPr>
              <a:buNone/>
            </a:pPr>
            <a:r>
              <a:rPr lang="ja-JP" altLang="en-US" dirty="0" smtClean="0"/>
              <a:t>　　　インドで胡椒を買い、ロンドンで高く売る</a:t>
            </a:r>
            <a:endParaRPr lang="en-US" altLang="ja-JP" dirty="0" smtClean="0"/>
          </a:p>
          <a:p>
            <a:pPr>
              <a:buNone/>
            </a:pPr>
            <a:r>
              <a:rPr lang="ja-JP" altLang="en-US" dirty="0" smtClean="0"/>
              <a:t>②</a:t>
            </a:r>
            <a:r>
              <a:rPr lang="ja-JP" altLang="en-US" dirty="0" smtClean="0">
                <a:solidFill>
                  <a:srgbClr val="FF0000"/>
                </a:solidFill>
              </a:rPr>
              <a:t>産業資本主義 　</a:t>
            </a:r>
            <a:r>
              <a:rPr lang="ja-JP" altLang="en-US" dirty="0" smtClean="0">
                <a:solidFill>
                  <a:srgbClr val="00B050"/>
                </a:solidFill>
              </a:rPr>
              <a:t>「移民の世紀」は旅券なし</a:t>
            </a:r>
            <a:r>
              <a:rPr lang="ja-JP" altLang="en-US" dirty="0" smtClean="0">
                <a:solidFill>
                  <a:srgbClr val="FF0000"/>
                </a:solidFill>
              </a:rPr>
              <a:t>　</a:t>
            </a:r>
            <a:endParaRPr lang="en-US" altLang="ja-JP" dirty="0" smtClean="0">
              <a:solidFill>
                <a:srgbClr val="FF0000"/>
              </a:solidFill>
            </a:endParaRPr>
          </a:p>
          <a:p>
            <a:pPr>
              <a:buNone/>
            </a:pPr>
            <a:r>
              <a:rPr lang="ja-JP" altLang="en-US" dirty="0" smtClean="0">
                <a:solidFill>
                  <a:srgbClr val="FF0000"/>
                </a:solidFill>
              </a:rPr>
              <a:t>　　</a:t>
            </a:r>
            <a:r>
              <a:rPr lang="ja-JP" altLang="en-US" dirty="0" smtClean="0">
                <a:solidFill>
                  <a:schemeClr val="tx1">
                    <a:lumMod val="95000"/>
                    <a:lumOff val="5000"/>
                  </a:schemeClr>
                </a:solidFill>
              </a:rPr>
              <a:t>農村や海外にいる</a:t>
            </a:r>
            <a:r>
              <a:rPr lang="ja-JP" altLang="en-US" dirty="0" smtClean="0"/>
              <a:t>労働者の低賃金と商品価格の違い</a:t>
            </a:r>
            <a:r>
              <a:rPr lang="en-US" altLang="ja-JP" dirty="0" smtClean="0"/>
              <a:t>｡</a:t>
            </a:r>
            <a:r>
              <a:rPr lang="ja-JP" altLang="en-US" dirty="0" smtClean="0"/>
              <a:t>都会に若者を送り尽くすと、高度成長は止む　　　（⇔</a:t>
            </a:r>
            <a:r>
              <a:rPr lang="ja-JP" altLang="en-US" dirty="0" smtClean="0">
                <a:solidFill>
                  <a:srgbClr val="00B050"/>
                </a:solidFill>
              </a:rPr>
              <a:t>国民国家</a:t>
            </a:r>
            <a:r>
              <a:rPr lang="ja-JP" altLang="en-US" dirty="0" smtClean="0"/>
              <a:t>形成により</a:t>
            </a:r>
            <a:r>
              <a:rPr lang="ja-JP" altLang="en-US" dirty="0" smtClean="0">
                <a:solidFill>
                  <a:srgbClr val="00B050"/>
                </a:solidFill>
              </a:rPr>
              <a:t>移民規制</a:t>
            </a:r>
            <a:r>
              <a:rPr lang="ja-JP" altLang="en-US" dirty="0" smtClean="0"/>
              <a:t>強化）</a:t>
            </a:r>
            <a:endParaRPr lang="en-US" altLang="ja-JP" dirty="0" smtClean="0"/>
          </a:p>
          <a:p>
            <a:pPr>
              <a:buNone/>
            </a:pPr>
            <a:r>
              <a:rPr lang="ja-JP" altLang="en-US" dirty="0" smtClean="0">
                <a:solidFill>
                  <a:srgbClr val="FF0000"/>
                </a:solidFill>
              </a:rPr>
              <a:t>③ポスト産業資本主義　</a:t>
            </a:r>
            <a:endParaRPr lang="en-US" altLang="ja-JP" dirty="0" smtClean="0">
              <a:solidFill>
                <a:srgbClr val="FF0000"/>
              </a:solidFill>
            </a:endParaRPr>
          </a:p>
          <a:p>
            <a:pPr>
              <a:buNone/>
            </a:pPr>
            <a:r>
              <a:rPr lang="ja-JP" altLang="en-US" dirty="0" smtClean="0">
                <a:solidFill>
                  <a:srgbClr val="FF0000"/>
                </a:solidFill>
              </a:rPr>
              <a:t>　　　</a:t>
            </a:r>
            <a:r>
              <a:rPr lang="ja-JP" altLang="en-US" dirty="0" smtClean="0">
                <a:solidFill>
                  <a:schemeClr val="tx1">
                    <a:lumMod val="95000"/>
                    <a:lumOff val="5000"/>
                  </a:schemeClr>
                </a:solidFill>
              </a:rPr>
              <a:t>利潤は「意図的」違いを作って得られる。</a:t>
            </a:r>
            <a:endParaRPr lang="en-US" altLang="ja-JP" dirty="0" smtClean="0">
              <a:solidFill>
                <a:schemeClr val="tx1">
                  <a:lumMod val="95000"/>
                  <a:lumOff val="5000"/>
                </a:schemeClr>
              </a:solidFill>
            </a:endParaRPr>
          </a:p>
          <a:p>
            <a:pPr>
              <a:buNone/>
            </a:pPr>
            <a:r>
              <a:rPr lang="ja-JP" altLang="en-US" dirty="0" smtClean="0">
                <a:solidFill>
                  <a:schemeClr val="tx1">
                    <a:lumMod val="95000"/>
                    <a:lumOff val="5000"/>
                  </a:schemeClr>
                </a:solidFill>
              </a:rPr>
              <a:t>　　　創造的な人間のみに許されたこと</a:t>
            </a:r>
            <a:endParaRPr kumimoji="1" lang="ja-JP" altLang="en-US" dirty="0">
              <a:solidFill>
                <a:schemeClr val="tx1">
                  <a:lumMod val="95000"/>
                  <a:lumOff val="5000"/>
                </a:schemeClr>
              </a:solidFill>
            </a:endParaRPr>
          </a:p>
        </p:txBody>
      </p:sp>
      <p:sp>
        <p:nvSpPr>
          <p:cNvPr id="4" name="タイトル 1"/>
          <p:cNvSpPr>
            <a:spLocks noGrp="1"/>
          </p:cNvSpPr>
          <p:nvPr>
            <p:ph type="title"/>
          </p:nvPr>
        </p:nvSpPr>
        <p:spPr>
          <a:xfrm>
            <a:off x="457200" y="116632"/>
            <a:ext cx="8229600" cy="1143000"/>
          </a:xfrm>
          <a:solidFill>
            <a:srgbClr val="FFFF00"/>
          </a:solidFill>
          <a:ln>
            <a:solidFill>
              <a:schemeClr val="tx1">
                <a:lumMod val="95000"/>
                <a:lumOff val="5000"/>
              </a:schemeClr>
            </a:solidFill>
          </a:ln>
        </p:spPr>
        <p:txBody>
          <a:bodyPr>
            <a:normAutofit/>
          </a:bodyPr>
          <a:lstStyle/>
          <a:p>
            <a:r>
              <a:rPr lang="ja-JP" altLang="en-US" dirty="0" smtClean="0">
                <a:solidFill>
                  <a:schemeClr val="tx1">
                    <a:lumMod val="95000"/>
                    <a:lumOff val="5000"/>
                  </a:schemeClr>
                </a:solidFill>
              </a:rPr>
              <a:t>資本主義の利潤</a:t>
            </a:r>
            <a:endParaRPr kumimoji="1" lang="ja-JP" altLang="en-US"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374848" y="3933056"/>
            <a:ext cx="8229600" cy="2376264"/>
          </a:xfrm>
          <a:solidFill>
            <a:srgbClr val="FFFF00"/>
          </a:solidFill>
          <a:ln>
            <a:solidFill>
              <a:schemeClr val="accent1"/>
            </a:solidFill>
          </a:ln>
        </p:spPr>
        <p:txBody>
          <a:bodyPr>
            <a:normAutofit/>
          </a:bodyPr>
          <a:lstStyle/>
          <a:p>
            <a:pPr lvl="0"/>
            <a:r>
              <a:rPr lang="ja-JP" altLang="en-US" dirty="0" smtClean="0">
                <a:latin typeface="Century" pitchFamily="18" charset="0"/>
                <a:ea typeface="ＭＳ 明朝" pitchFamily="17" charset="-128"/>
                <a:cs typeface="Times New Roman" pitchFamily="18" charset="0"/>
              </a:rPr>
              <a:t>誰も考えたことのない理論や技術を研究・開発することを重視　</a:t>
            </a:r>
            <a:r>
              <a:rPr lang="en-US" altLang="ja-JP" dirty="0" smtClean="0">
                <a:latin typeface="Century" pitchFamily="18" charset="0"/>
                <a:ea typeface="ＭＳ 明朝" pitchFamily="17" charset="-128"/>
                <a:cs typeface="Times New Roman" pitchFamily="18" charset="0"/>
              </a:rPr>
              <a:t/>
            </a:r>
            <a:br>
              <a:rPr lang="en-US" altLang="ja-JP" dirty="0" smtClean="0">
                <a:latin typeface="Century" pitchFamily="18" charset="0"/>
                <a:ea typeface="ＭＳ 明朝" pitchFamily="17" charset="-128"/>
                <a:cs typeface="Times New Roman" pitchFamily="18" charset="0"/>
              </a:rPr>
            </a:br>
            <a:r>
              <a:rPr lang="ja-JP" altLang="en-US" dirty="0" smtClean="0">
                <a:latin typeface="Century" pitchFamily="18" charset="0"/>
                <a:ea typeface="ＭＳ 明朝" pitchFamily="17" charset="-128"/>
                <a:cs typeface="Times New Roman" pitchFamily="18" charset="0"/>
              </a:rPr>
              <a:t>「</a:t>
            </a:r>
            <a:r>
              <a:rPr lang="en-US" altLang="ja-JP" dirty="0" smtClean="0">
                <a:solidFill>
                  <a:srgbClr val="FF0000"/>
                </a:solidFill>
                <a:latin typeface="Century" pitchFamily="18" charset="0"/>
                <a:ea typeface="ＭＳ 明朝" pitchFamily="17" charset="-128"/>
                <a:cs typeface="Times New Roman" pitchFamily="18" charset="0"/>
              </a:rPr>
              <a:t>20</a:t>
            </a:r>
            <a:r>
              <a:rPr lang="ja-JP" altLang="en-US" dirty="0" smtClean="0">
                <a:solidFill>
                  <a:srgbClr val="FF0000"/>
                </a:solidFill>
                <a:latin typeface="Century" pitchFamily="18" charset="0"/>
                <a:ea typeface="ＭＳ 明朝" pitchFamily="17" charset="-128"/>
                <a:cs typeface="Times New Roman" pitchFamily="18" charset="0"/>
              </a:rPr>
              <a:t>％ルール</a:t>
            </a:r>
            <a:r>
              <a:rPr lang="ja-JP" altLang="en-US" dirty="0" smtClean="0">
                <a:latin typeface="Century" pitchFamily="18" charset="0"/>
                <a:ea typeface="ＭＳ 明朝" pitchFamily="17" charset="-128"/>
                <a:cs typeface="Times New Roman" pitchFamily="18" charset="0"/>
              </a:rPr>
              <a:t>」</a:t>
            </a:r>
            <a:endParaRPr kumimoji="1" lang="ja-JP" altLang="en-US" dirty="0"/>
          </a:p>
        </p:txBody>
      </p:sp>
      <p:sp>
        <p:nvSpPr>
          <p:cNvPr id="5" name="コンテンツ プレースホルダ 2"/>
          <p:cNvSpPr>
            <a:spLocks noGrp="1"/>
          </p:cNvSpPr>
          <p:nvPr>
            <p:ph idx="1"/>
          </p:nvPr>
        </p:nvSpPr>
        <p:spPr>
          <a:xfrm>
            <a:off x="107504" y="1772816"/>
            <a:ext cx="8892480" cy="2088232"/>
          </a:xfrm>
        </p:spPr>
        <p:txBody>
          <a:bodyPr>
            <a:noAutofit/>
          </a:bodyPr>
          <a:lstStyle/>
          <a:p>
            <a:r>
              <a:rPr lang="ja-JP" altLang="en-US" sz="3600" dirty="0" smtClean="0">
                <a:solidFill>
                  <a:srgbClr val="FF0000"/>
                </a:solidFill>
                <a:effectLst>
                  <a:outerShdw blurRad="38100" dist="38100" dir="2700000" algn="tl">
                    <a:srgbClr val="000000">
                      <a:alpha val="43137"/>
                    </a:srgbClr>
                  </a:outerShdw>
                </a:effectLst>
              </a:rPr>
              <a:t>人間の頭脳・創造性はお金で買えない</a:t>
            </a:r>
            <a:r>
              <a:rPr lang="ja-JP" altLang="en-US" sz="3600" dirty="0" smtClean="0"/>
              <a:t>。</a:t>
            </a:r>
            <a:endParaRPr lang="en-US" altLang="ja-JP" sz="3600" dirty="0" smtClean="0"/>
          </a:p>
          <a:p>
            <a:r>
              <a:rPr lang="ja-JP" altLang="en-US" sz="3600" dirty="0" smtClean="0"/>
              <a:t>違いを生み出してくれる人間、また創造性を持っている人間をどうやって引きつけるか</a:t>
            </a:r>
            <a:endParaRPr lang="en-US" altLang="ja-JP" sz="3600" dirty="0" smtClean="0"/>
          </a:p>
        </p:txBody>
      </p:sp>
      <p:sp>
        <p:nvSpPr>
          <p:cNvPr id="4" name="タイトル 1"/>
          <p:cNvSpPr txBox="1">
            <a:spLocks/>
          </p:cNvSpPr>
          <p:nvPr/>
        </p:nvSpPr>
        <p:spPr>
          <a:xfrm>
            <a:off x="457200" y="332656"/>
            <a:ext cx="8229600" cy="1066130"/>
          </a:xfrm>
          <a:prstGeom prst="rect">
            <a:avLst/>
          </a:prstGeom>
          <a:solidFill>
            <a:srgbClr val="FFFF00"/>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1" i="0" u="none" strike="noStrike" kern="1200" cap="none" spc="0" normalizeH="0" baseline="0" noProof="0" smtClean="0">
                <a:ln>
                  <a:noFill/>
                </a:ln>
                <a:solidFill>
                  <a:schemeClr val="tx1"/>
                </a:solidFill>
                <a:effectLst/>
                <a:uLnTx/>
                <a:uFillTx/>
                <a:latin typeface="+mj-lt"/>
                <a:ea typeface="+mj-ea"/>
                <a:cs typeface="+mj-cs"/>
              </a:rPr>
              <a:t>グーグルの逆説</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7768"/>
            <a:ext cx="8229600" cy="1143000"/>
          </a:xfrm>
          <a:solidFill>
            <a:srgbClr val="FFFF00"/>
          </a:solidFill>
          <a:ln>
            <a:solidFill>
              <a:schemeClr val="tx1">
                <a:lumMod val="95000"/>
                <a:lumOff val="5000"/>
              </a:schemeClr>
            </a:solidFill>
          </a:ln>
        </p:spPr>
        <p:txBody>
          <a:bodyPr>
            <a:normAutofit fontScale="90000"/>
          </a:bodyPr>
          <a:lstStyle/>
          <a:p>
            <a:r>
              <a:rPr kumimoji="1" lang="ja-JP" altLang="en-US" dirty="0" smtClean="0"/>
              <a:t>日本（欧州）に</a:t>
            </a:r>
            <a:r>
              <a:rPr kumimoji="1" lang="en-US" altLang="ja-JP" dirty="0" smtClean="0"/>
              <a:t>Google</a:t>
            </a:r>
            <a:r>
              <a:rPr kumimoji="1" lang="ja-JP" altLang="en-US" dirty="0" smtClean="0"/>
              <a:t>は生まれるか</a:t>
            </a:r>
            <a:endParaRPr kumimoji="1" lang="ja-JP" altLang="en-US" dirty="0"/>
          </a:p>
        </p:txBody>
      </p:sp>
      <p:sp>
        <p:nvSpPr>
          <p:cNvPr id="5" name="タイトル 1"/>
          <p:cNvSpPr txBox="1">
            <a:spLocks/>
          </p:cNvSpPr>
          <p:nvPr/>
        </p:nvSpPr>
        <p:spPr>
          <a:xfrm>
            <a:off x="179512" y="3294112"/>
            <a:ext cx="8589640" cy="1143000"/>
          </a:xfrm>
          <a:prstGeom prst="rect">
            <a:avLst/>
          </a:prstGeom>
          <a:ln>
            <a:solidFill>
              <a:schemeClr val="tx1">
                <a:lumMod val="95000"/>
                <a:lumOff val="5000"/>
              </a:schemeClr>
            </a:solidFill>
          </a:ln>
        </p:spPr>
        <p:txBody>
          <a:bodyPr vert="horz" lIns="91440" tIns="45720" rIns="91440" bIns="45720" rtlCol="0" anchor="ctr">
            <a:normAutofit fontScale="85000" lnSpcReduction="20000"/>
          </a:bodyPr>
          <a:lstStyle/>
          <a:p>
            <a:pPr lvl="0">
              <a:spcBef>
                <a:spcPct val="0"/>
              </a:spcBef>
            </a:pPr>
            <a:r>
              <a:rPr lang="ja-JP" altLang="en-US" sz="3200" dirty="0" smtClean="0"/>
              <a:t>麻生川静男：部品点数の多いものダメ</a:t>
            </a:r>
            <a:endParaRPr lang="en-US" altLang="ja-JP" sz="3200" dirty="0" smtClean="0"/>
          </a:p>
          <a:p>
            <a:pPr lvl="0">
              <a:spcBef>
                <a:spcPct val="0"/>
              </a:spcBef>
            </a:pPr>
            <a:r>
              <a:rPr kumimoji="1" lang="ja-JP" altLang="en-US" sz="3200" b="0" i="0" u="none" strike="noStrike" kern="1200" cap="none" spc="0" normalizeH="0" baseline="0" noProof="0" dirty="0" smtClean="0">
                <a:ln>
                  <a:noFill/>
                </a:ln>
                <a:solidFill>
                  <a:schemeClr val="tx1"/>
                </a:solidFill>
                <a:effectLst/>
                <a:uLnTx/>
                <a:uFillTx/>
                <a:latin typeface="+mj-lt"/>
                <a:ea typeface="+mj-ea"/>
                <a:cs typeface="+mj-cs"/>
              </a:rPr>
              <a:t>加藤嘉一　日本には日常があふれている。非日常に身を置かなければアイデアは出てこない</a:t>
            </a:r>
            <a:endParaRPr kumimoji="1" lang="ja-JP" alt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タイトル 1"/>
          <p:cNvSpPr txBox="1">
            <a:spLocks/>
          </p:cNvSpPr>
          <p:nvPr/>
        </p:nvSpPr>
        <p:spPr>
          <a:xfrm>
            <a:off x="179512" y="1637928"/>
            <a:ext cx="8697144" cy="1143000"/>
          </a:xfrm>
          <a:prstGeom prst="rect">
            <a:avLst/>
          </a:prstGeom>
          <a:ln>
            <a:solidFill>
              <a:schemeClr val="tx1">
                <a:lumMod val="95000"/>
                <a:lumOff val="5000"/>
              </a:schemeClr>
            </a:solidFill>
          </a:ln>
        </p:spPr>
        <p:txBody>
          <a:bodyPr vert="horz" lIns="91440" tIns="45720" rIns="91440" bIns="45720" rtlCol="0" anchor="ctr">
            <a:normAutofit lnSpcReduction="10000"/>
          </a:bodyPr>
          <a:lstStyle/>
          <a:p>
            <a:pPr lvl="0">
              <a:spcBef>
                <a:spcPct val="0"/>
              </a:spcBef>
            </a:pPr>
            <a:r>
              <a:rPr lang="ja-JP" altLang="en-US" sz="3600" dirty="0" smtClean="0"/>
              <a:t>藤原正彦：アングロサクソンは世界で最も長期戦略に長けた民族　（太平洋戦争を例）</a:t>
            </a:r>
            <a:endParaRPr lang="en-US" altLang="ja-JP" sz="3600" dirty="0" smtClean="0"/>
          </a:p>
        </p:txBody>
      </p:sp>
      <p:sp>
        <p:nvSpPr>
          <p:cNvPr id="7" name="タイトル 1"/>
          <p:cNvSpPr txBox="1">
            <a:spLocks/>
          </p:cNvSpPr>
          <p:nvPr/>
        </p:nvSpPr>
        <p:spPr>
          <a:xfrm>
            <a:off x="179512" y="4950296"/>
            <a:ext cx="8496944" cy="1143000"/>
          </a:xfrm>
          <a:prstGeom prst="rect">
            <a:avLst/>
          </a:prstGeom>
          <a:ln>
            <a:solidFill>
              <a:schemeClr val="tx1">
                <a:lumMod val="95000"/>
                <a:lumOff val="5000"/>
              </a:schemeClr>
            </a:solidFill>
          </a:ln>
        </p:spPr>
        <p:txBody>
          <a:bodyPr vert="horz" lIns="91440" tIns="45720" rIns="91440" bIns="45720" rtlCol="0" anchor="ctr">
            <a:normAutofit fontScale="77500" lnSpcReduction="20000"/>
          </a:bodyPr>
          <a:lstStyle/>
          <a:p>
            <a:pPr>
              <a:spcBef>
                <a:spcPct val="0"/>
              </a:spcBef>
            </a:pPr>
            <a:r>
              <a:rPr lang="zh-CN" altLang="en-US" sz="3600" b="1" dirty="0" smtClean="0"/>
              <a:t>中大 理工学部 竹内研究室</a:t>
            </a:r>
            <a:r>
              <a:rPr lang="ja-JP" altLang="en-US" sz="3600" b="1" dirty="0" smtClean="0"/>
              <a:t>　（</a:t>
            </a:r>
            <a:r>
              <a:rPr lang="ja-JP" altLang="en-US" sz="3600" dirty="0" smtClean="0"/>
              <a:t>二足歩行ロボットが市場に出ない理由を例、</a:t>
            </a:r>
            <a:r>
              <a:rPr lang="en-US" altLang="ja-JP" sz="3600" dirty="0" smtClean="0"/>
              <a:t>Google</a:t>
            </a:r>
            <a:r>
              <a:rPr lang="ja-JP" altLang="en-US" sz="3600" dirty="0" smtClean="0"/>
              <a:t>はロボット単体で考えない）</a:t>
            </a:r>
            <a:endParaRPr kumimoji="1" lang="ja-JP" altLang="en-US" sz="360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539552" y="260648"/>
            <a:ext cx="7918648" cy="6453336"/>
          </a:xfrm>
          <a:solidFill>
            <a:srgbClr val="FFFF00"/>
          </a:solidFill>
          <a:ln w="38100">
            <a:solidFill>
              <a:schemeClr val="tx1"/>
            </a:solidFill>
          </a:ln>
        </p:spPr>
        <p:txBody>
          <a:bodyPr>
            <a:normAutofit fontScale="90000"/>
          </a:bodyPr>
          <a:lstStyle/>
          <a:p>
            <a:r>
              <a:rPr lang="ja-JP" altLang="en-US" dirty="0" smtClean="0"/>
              <a:t>宅急便の開発</a:t>
            </a:r>
            <a:r>
              <a:rPr lang="en-US" altLang="ja-JP" dirty="0" smtClean="0"/>
              <a:t/>
            </a:r>
            <a:br>
              <a:rPr lang="en-US" altLang="ja-JP" dirty="0" smtClean="0"/>
            </a:br>
            <a:r>
              <a:rPr lang="en-US" altLang="ja-JP" dirty="0" smtClean="0"/>
              <a:t/>
            </a:r>
            <a:br>
              <a:rPr lang="en-US" altLang="ja-JP" dirty="0" smtClean="0"/>
            </a:br>
            <a:r>
              <a:rPr lang="ja-JP" altLang="en-US" dirty="0" smtClean="0"/>
              <a:t>小倉昌男</a:t>
            </a:r>
            <a:r>
              <a:rPr lang="en-US" altLang="ja-JP" dirty="0" smtClean="0"/>
              <a:t/>
            </a:r>
            <a:br>
              <a:rPr lang="en-US" altLang="ja-JP" dirty="0" smtClean="0"/>
            </a:br>
            <a:r>
              <a:rPr lang="en-US" altLang="ja-JP" dirty="0" smtClean="0"/>
              <a:t/>
            </a:r>
            <a:br>
              <a:rPr lang="en-US" altLang="ja-JP" dirty="0" smtClean="0"/>
            </a:br>
            <a:r>
              <a:rPr lang="ja-JP" altLang="en-US" dirty="0" smtClean="0"/>
              <a:t>駅で手荷物を持っている乗客を見て、無限のマーケットがあると感じた</a:t>
            </a:r>
            <a:r>
              <a:rPr lang="en-US" altLang="ja-JP" dirty="0" smtClean="0"/>
              <a:t/>
            </a:r>
            <a:br>
              <a:rPr lang="en-US" altLang="ja-JP" dirty="0" smtClean="0"/>
            </a:br>
            <a:r>
              <a:rPr lang="en-US" altLang="ja-JP" dirty="0" smtClean="0"/>
              <a:t/>
            </a:r>
            <a:br>
              <a:rPr lang="en-US" altLang="ja-JP" dirty="0" smtClean="0"/>
            </a:br>
            <a:r>
              <a:rPr lang="ja-JP" altLang="en-US" dirty="0" smtClean="0"/>
              <a:t>しかし現在のヤマトは単体（物流）から抜け出せていない印象</a:t>
            </a:r>
            <a:endParaRPr kumimoji="1" lang="ja-JP" altLang="en-US" dirty="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a:solidFill>
            <a:srgbClr val="FFFF00"/>
          </a:solidFill>
          <a:ln w="38100">
            <a:solidFill>
              <a:schemeClr val="tx1">
                <a:lumMod val="95000"/>
                <a:lumOff val="5000"/>
              </a:schemeClr>
            </a:solidFill>
          </a:ln>
        </p:spPr>
        <p:txBody>
          <a:bodyPr/>
          <a:lstStyle/>
          <a:p>
            <a:r>
              <a:rPr kumimoji="1" lang="ja-JP" altLang="en-US" dirty="0" smtClean="0"/>
              <a:t>ヤマトとＡｍａｚｏｎ</a:t>
            </a:r>
            <a:endParaRPr kumimoji="1" lang="ja-JP" altLang="en-US" dirty="0"/>
          </a:p>
        </p:txBody>
      </p:sp>
      <p:sp>
        <p:nvSpPr>
          <p:cNvPr id="3" name="コンテンツ プレースホルダ 2"/>
          <p:cNvSpPr>
            <a:spLocks noGrp="1"/>
          </p:cNvSpPr>
          <p:nvPr>
            <p:ph idx="1"/>
          </p:nvPr>
        </p:nvSpPr>
        <p:spPr/>
        <p:txBody>
          <a:bodyPr>
            <a:normAutofit fontScale="92500" lnSpcReduction="20000"/>
          </a:bodyPr>
          <a:lstStyle/>
          <a:p>
            <a:r>
              <a:rPr kumimoji="1" lang="ja-JP" altLang="en-US" dirty="0" smtClean="0"/>
              <a:t>ヤマトブックサービス</a:t>
            </a:r>
            <a:endParaRPr lang="en-US" altLang="ja-JP" dirty="0" smtClean="0"/>
          </a:p>
          <a:p>
            <a:pPr>
              <a:buNone/>
            </a:pPr>
            <a:r>
              <a:rPr lang="ja-JP" altLang="ja-JP" dirty="0" smtClean="0"/>
              <a:t>設立</a:t>
            </a:r>
            <a:r>
              <a:rPr lang="ja-JP" altLang="ja-JP" dirty="0" smtClean="0">
                <a:solidFill>
                  <a:srgbClr val="FF0000"/>
                </a:solidFill>
              </a:rPr>
              <a:t>1986年</a:t>
            </a:r>
            <a:r>
              <a:rPr lang="ja-JP" altLang="ja-JP" dirty="0" smtClean="0"/>
              <a:t>10月14日</a:t>
            </a:r>
            <a:endParaRPr lang="en-US" altLang="ja-JP" dirty="0" smtClean="0"/>
          </a:p>
          <a:p>
            <a:pPr>
              <a:buNone/>
            </a:pPr>
            <a:r>
              <a:rPr lang="ja-JP" altLang="ja-JP" dirty="0" smtClean="0"/>
              <a:t>業種小売業事業内容書籍、DVD、ビデオ、CD、電子ブック通信販売上高</a:t>
            </a:r>
            <a:r>
              <a:rPr lang="ja-JP" altLang="en-US" dirty="0" smtClean="0"/>
              <a:t>　</a:t>
            </a:r>
            <a:r>
              <a:rPr lang="ja-JP" altLang="en-US" dirty="0" smtClean="0">
                <a:solidFill>
                  <a:srgbClr val="FF0000"/>
                </a:solidFill>
              </a:rPr>
              <a:t>５５</a:t>
            </a:r>
            <a:r>
              <a:rPr lang="ja-JP" altLang="ja-JP" dirty="0" smtClean="0">
                <a:solidFill>
                  <a:srgbClr val="FF0000"/>
                </a:solidFill>
              </a:rPr>
              <a:t>億円</a:t>
            </a:r>
            <a:r>
              <a:rPr lang="ja-JP" altLang="en-US" dirty="0" smtClean="0">
                <a:solidFill>
                  <a:srgbClr val="FF0000"/>
                </a:solidFill>
              </a:rPr>
              <a:t>（１兆３千億）</a:t>
            </a:r>
            <a:endParaRPr lang="en-US" altLang="ja-JP" dirty="0" smtClean="0">
              <a:solidFill>
                <a:srgbClr val="FF0000"/>
              </a:solidFill>
            </a:endParaRPr>
          </a:p>
          <a:p>
            <a:pPr>
              <a:buNone/>
            </a:pPr>
            <a:r>
              <a:rPr lang="ja-JP" altLang="ja-JP" dirty="0" smtClean="0"/>
              <a:t>従業員数</a:t>
            </a:r>
            <a:r>
              <a:rPr lang="ja-JP" altLang="en-US" dirty="0" smtClean="0"/>
              <a:t>　</a:t>
            </a:r>
            <a:r>
              <a:rPr lang="ja-JP" altLang="ja-JP" dirty="0" smtClean="0">
                <a:solidFill>
                  <a:srgbClr val="FF0000"/>
                </a:solidFill>
              </a:rPr>
              <a:t>145名</a:t>
            </a:r>
            <a:r>
              <a:rPr lang="ja-JP" altLang="en-US" dirty="0" smtClean="0">
                <a:solidFill>
                  <a:srgbClr val="FF0000"/>
                </a:solidFill>
              </a:rPr>
              <a:t>　（全体１５万人）</a:t>
            </a:r>
            <a:endParaRPr lang="en-US" altLang="ja-JP" dirty="0" smtClean="0">
              <a:solidFill>
                <a:srgbClr val="FF0000"/>
              </a:solidFill>
            </a:endParaRPr>
          </a:p>
          <a:p>
            <a:r>
              <a:rPr kumimoji="1" lang="ja-JP" altLang="en-US" dirty="0" smtClean="0"/>
              <a:t>Ａｍａｚｏｎ</a:t>
            </a:r>
            <a:endParaRPr kumimoji="1" lang="en-US" altLang="ja-JP" dirty="0" smtClean="0"/>
          </a:p>
          <a:p>
            <a:pPr>
              <a:buNone/>
            </a:pPr>
            <a:r>
              <a:rPr lang="ja-JP" altLang="ja-JP" dirty="0" smtClean="0"/>
              <a:t>設立</a:t>
            </a:r>
            <a:r>
              <a:rPr lang="ja-JP" altLang="ja-JP" dirty="0" smtClean="0">
                <a:solidFill>
                  <a:srgbClr val="FF0000"/>
                </a:solidFill>
              </a:rPr>
              <a:t>1994年</a:t>
            </a:r>
            <a:r>
              <a:rPr lang="ja-JP" altLang="ja-JP" dirty="0" smtClean="0"/>
              <a:t>7月</a:t>
            </a:r>
            <a:endParaRPr lang="en-US" altLang="ja-JP" dirty="0" smtClean="0"/>
          </a:p>
          <a:p>
            <a:pPr>
              <a:buNone/>
            </a:pPr>
            <a:r>
              <a:rPr lang="ja-JP" altLang="ja-JP" dirty="0" smtClean="0"/>
              <a:t>売上高連結：61,093 Million US$（2012年12月期</a:t>
            </a:r>
            <a:endParaRPr lang="en-US" altLang="ja-JP" dirty="0" smtClean="0"/>
          </a:p>
          <a:p>
            <a:pPr>
              <a:buNone/>
            </a:pPr>
            <a:r>
              <a:rPr lang="ja-JP" altLang="ja-JP" dirty="0" smtClean="0"/>
              <a:t>営業利益連結：676 Million US$（2012年12月期）</a:t>
            </a:r>
            <a:endParaRPr lang="en-US" altLang="ja-JP" dirty="0" smtClean="0"/>
          </a:p>
          <a:p>
            <a:pPr>
              <a:buNone/>
            </a:pPr>
            <a:r>
              <a:rPr lang="ja-JP" altLang="ja-JP" dirty="0" smtClean="0"/>
              <a:t>従業員数連結：88,400人（2012年12月31日時点）</a:t>
            </a:r>
            <a:endParaRPr kumimoji="1" lang="ja-JP"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2362274"/>
          </a:xfrm>
        </p:spPr>
        <p:txBody>
          <a:bodyPr>
            <a:normAutofit/>
          </a:bodyPr>
          <a:lstStyle/>
          <a:p>
            <a:r>
              <a:rPr lang="ja-JP" altLang="en-US" b="1" dirty="0" smtClean="0"/>
              <a:t>わずか月額</a:t>
            </a:r>
            <a:r>
              <a:rPr lang="en-US" altLang="ja-JP" b="1" dirty="0" smtClean="0"/>
              <a:t>1000</a:t>
            </a:r>
            <a:r>
              <a:rPr lang="ja-JP" altLang="en-US" b="1" dirty="0" smtClean="0"/>
              <a:t>円で電子書籍が読み放題の「</a:t>
            </a:r>
            <a:r>
              <a:rPr lang="en-US" altLang="ja-JP" b="1" dirty="0" smtClean="0"/>
              <a:t>Kindle Unlimited</a:t>
            </a:r>
            <a:r>
              <a:rPr lang="ja-JP" altLang="en-US" b="1" dirty="0" smtClean="0"/>
              <a:t>」を</a:t>
            </a:r>
            <a:r>
              <a:rPr lang="en-US" altLang="ja-JP" b="1" dirty="0" smtClean="0"/>
              <a:t>Amazon</a:t>
            </a:r>
            <a:r>
              <a:rPr lang="ja-JP" altLang="en-US" b="1" dirty="0" smtClean="0"/>
              <a:t>が間違って公開</a:t>
            </a:r>
            <a:endParaRPr kumimoji="1" lang="ja-JP" altLang="en-US" dirty="0"/>
          </a:p>
        </p:txBody>
      </p:sp>
      <p:sp>
        <p:nvSpPr>
          <p:cNvPr id="3" name="コンテンツ プレースホルダ 2"/>
          <p:cNvSpPr>
            <a:spLocks noGrp="1"/>
          </p:cNvSpPr>
          <p:nvPr>
            <p:ph idx="1"/>
          </p:nvPr>
        </p:nvSpPr>
        <p:spPr>
          <a:xfrm>
            <a:off x="457200" y="3328392"/>
            <a:ext cx="8229600" cy="2044824"/>
          </a:xfrm>
        </p:spPr>
        <p:txBody>
          <a:bodyPr/>
          <a:lstStyle/>
          <a:p>
            <a:r>
              <a:rPr lang="en-US" altLang="ja-JP" dirty="0" smtClean="0">
                <a:hlinkClick r:id="rId2"/>
              </a:rPr>
              <a:t>https://www.youtube.com/watch?v=RnVNbYdo2FU&amp;feature=player_embedded</a:t>
            </a:r>
            <a:endParaRPr lang="en-US" altLang="ja-JP" dirty="0" smtClean="0"/>
          </a:p>
          <a:p>
            <a:endParaRPr kumimoji="1" lang="ja-JP"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eramae\Pictures\BN-DE594_0611ub_H_20140611085346.jpg"/>
          <p:cNvPicPr>
            <a:picLocks noChangeAspect="1" noChangeArrowheads="1"/>
          </p:cNvPicPr>
          <p:nvPr/>
        </p:nvPicPr>
        <p:blipFill>
          <a:blip r:embed="rId3" cstate="print"/>
          <a:srcRect/>
          <a:stretch>
            <a:fillRect/>
          </a:stretch>
        </p:blipFill>
        <p:spPr bwMode="auto">
          <a:xfrm>
            <a:off x="387350" y="641350"/>
            <a:ext cx="8369300" cy="55753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38100">
            <a:solidFill>
              <a:schemeClr val="tx1"/>
            </a:solidFill>
          </a:ln>
        </p:spPr>
        <p:txBody>
          <a:bodyPr>
            <a:normAutofit fontScale="90000"/>
          </a:bodyPr>
          <a:lstStyle/>
          <a:p>
            <a:r>
              <a:rPr lang="ja-JP" altLang="en-US" b="1" dirty="0" smtClean="0"/>
              <a:t>米アマゾン</a:t>
            </a:r>
            <a:r>
              <a:rPr lang="en-US" altLang="ja-JP" b="1" dirty="0" smtClean="0"/>
              <a:t/>
            </a:r>
            <a:br>
              <a:rPr lang="en-US" altLang="ja-JP" b="1" dirty="0" smtClean="0"/>
            </a:br>
            <a:r>
              <a:rPr lang="ja-JP" altLang="en-US" b="1" dirty="0" smtClean="0"/>
              <a:t>注文前に商品出荷サービス検討中</a:t>
            </a:r>
            <a:endParaRPr kumimoji="1" lang="ja-JP" altLang="en-US" dirty="0"/>
          </a:p>
        </p:txBody>
      </p:sp>
      <p:sp>
        <p:nvSpPr>
          <p:cNvPr id="3" name="コンテンツ プレースホルダ 2"/>
          <p:cNvSpPr>
            <a:spLocks noGrp="1"/>
          </p:cNvSpPr>
          <p:nvPr>
            <p:ph idx="1"/>
          </p:nvPr>
        </p:nvSpPr>
        <p:spPr>
          <a:xfrm>
            <a:off x="179512" y="1600200"/>
            <a:ext cx="8964488" cy="5069160"/>
          </a:xfrm>
        </p:spPr>
        <p:txBody>
          <a:bodyPr>
            <a:normAutofit/>
          </a:bodyPr>
          <a:lstStyle/>
          <a:p>
            <a:r>
              <a:rPr lang="ja-JP" altLang="en-US" dirty="0" smtClean="0"/>
              <a:t>米アマゾン取得特許情報</a:t>
            </a:r>
            <a:endParaRPr lang="en-US" altLang="ja-JP" dirty="0" smtClean="0"/>
          </a:p>
          <a:p>
            <a:r>
              <a:rPr lang="ja-JP" altLang="en-US" dirty="0" smtClean="0">
                <a:solidFill>
                  <a:srgbClr val="FF0000"/>
                </a:solidFill>
              </a:rPr>
              <a:t>顧客商品購入前に、商品出荷サービスを検討</a:t>
            </a:r>
            <a:endParaRPr lang="en-US" altLang="ja-JP" dirty="0" smtClean="0">
              <a:solidFill>
                <a:srgbClr val="FF0000"/>
              </a:solidFill>
            </a:endParaRPr>
          </a:p>
          <a:p>
            <a:r>
              <a:rPr lang="ja-JP" altLang="en-US" dirty="0" smtClean="0"/>
              <a:t>配送速度にこだわるアマゾンは、ユーザーが商品を閲覧していた時間やマウスカーソルの滞在時間、過去の購入履歴を元に「購入する可能性が高いか否か」を判断</a:t>
            </a:r>
            <a:endParaRPr lang="en-US" altLang="ja-JP" dirty="0" smtClean="0"/>
          </a:p>
          <a:p>
            <a:r>
              <a:rPr lang="ja-JP" altLang="en-US" dirty="0" smtClean="0"/>
              <a:t>まさに</a:t>
            </a:r>
            <a:r>
              <a:rPr lang="ja-JP" altLang="en-US" dirty="0" smtClean="0">
                <a:solidFill>
                  <a:srgbClr val="FF0000"/>
                </a:solidFill>
              </a:rPr>
              <a:t>ビッグデータの有効活用</a:t>
            </a:r>
            <a:r>
              <a:rPr lang="ja-JP" altLang="en-US" dirty="0" smtClean="0"/>
              <a:t>ともいえる仕組み</a:t>
            </a:r>
            <a:endParaRPr lang="en-US" altLang="ja-JP" dirty="0" smtClean="0"/>
          </a:p>
          <a:p>
            <a:r>
              <a:rPr lang="ja-JP" altLang="en-US" dirty="0" smtClean="0"/>
              <a:t>先読みで商品を出荷してしまおうというもの</a:t>
            </a:r>
            <a:endParaRPr lang="en-US" altLang="ja-JP" dirty="0" smtClean="0"/>
          </a:p>
          <a:p>
            <a:r>
              <a:rPr lang="ja-JP" altLang="en-US" dirty="0" smtClean="0">
                <a:solidFill>
                  <a:srgbClr val="00B050"/>
                </a:solidFill>
              </a:rPr>
              <a:t>Ｇｏｏｇｌｅは➵呼ばれる前に配車してしまう？！！</a:t>
            </a:r>
            <a:endParaRPr lang="en-US" altLang="ja-JP" dirty="0" smtClean="0">
              <a:solidFill>
                <a:srgbClr val="00B05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1052736"/>
            <a:ext cx="7772400" cy="1470025"/>
          </a:xfrm>
          <a:solidFill>
            <a:srgbClr val="FFFF00"/>
          </a:solidFill>
          <a:ln>
            <a:solidFill>
              <a:schemeClr val="accent1"/>
            </a:solidFill>
          </a:ln>
        </p:spPr>
        <p:txBody>
          <a:bodyPr/>
          <a:lstStyle/>
          <a:p>
            <a:r>
              <a:rPr kumimoji="1" lang="ja-JP" altLang="en-US" dirty="0" smtClean="0"/>
              <a:t>閑話休題</a:t>
            </a:r>
            <a:endParaRPr kumimoji="1" lang="ja-JP" altLang="en-US" dirty="0"/>
          </a:p>
        </p:txBody>
      </p:sp>
      <p:sp>
        <p:nvSpPr>
          <p:cNvPr id="5" name="サブタイトル 4"/>
          <p:cNvSpPr>
            <a:spLocks noGrp="1"/>
          </p:cNvSpPr>
          <p:nvPr>
            <p:ph type="subTitle" idx="1"/>
          </p:nvPr>
        </p:nvSpPr>
        <p:spPr>
          <a:xfrm>
            <a:off x="435496" y="3068960"/>
            <a:ext cx="6728792" cy="2160240"/>
          </a:xfrm>
        </p:spPr>
        <p:txBody>
          <a:bodyPr>
            <a:normAutofit lnSpcReduction="10000"/>
          </a:bodyPr>
          <a:lstStyle/>
          <a:p>
            <a:r>
              <a:rPr kumimoji="1" lang="ja-JP" altLang="en-US" sz="4000" dirty="0" smtClean="0">
                <a:solidFill>
                  <a:schemeClr val="tx1">
                    <a:lumMod val="95000"/>
                    <a:lumOff val="5000"/>
                  </a:schemeClr>
                </a:solidFill>
              </a:rPr>
              <a:t>Ａｍａｚｏｎはメールで私に</a:t>
            </a:r>
            <a:endParaRPr kumimoji="1" lang="en-US" altLang="ja-JP" sz="4000" dirty="0" smtClean="0">
              <a:solidFill>
                <a:schemeClr val="tx1">
                  <a:lumMod val="95000"/>
                  <a:lumOff val="5000"/>
                </a:schemeClr>
              </a:solidFill>
            </a:endParaRPr>
          </a:p>
          <a:p>
            <a:r>
              <a:rPr kumimoji="1" lang="en-US" altLang="ja-JP" sz="4000" dirty="0" smtClean="0">
                <a:solidFill>
                  <a:schemeClr val="tx1">
                    <a:lumMod val="95000"/>
                    <a:lumOff val="5000"/>
                  </a:schemeClr>
                </a:solidFill>
              </a:rPr>
              <a:t>『</a:t>
            </a:r>
            <a:r>
              <a:rPr kumimoji="1" lang="ja-JP" altLang="en-US" sz="4000" dirty="0" smtClean="0">
                <a:solidFill>
                  <a:schemeClr val="tx1">
                    <a:lumMod val="95000"/>
                    <a:lumOff val="5000"/>
                  </a:schemeClr>
                </a:solidFill>
              </a:rPr>
              <a:t>観光学博士の市長実践記</a:t>
            </a:r>
            <a:r>
              <a:rPr kumimoji="1" lang="en-US" altLang="ja-JP" sz="4000" dirty="0" smtClean="0">
                <a:solidFill>
                  <a:schemeClr val="tx1">
                    <a:lumMod val="95000"/>
                    <a:lumOff val="5000"/>
                  </a:schemeClr>
                </a:solidFill>
              </a:rPr>
              <a:t>』</a:t>
            </a:r>
            <a:r>
              <a:rPr kumimoji="1" lang="ja-JP" altLang="en-US" sz="4000" dirty="0" smtClean="0">
                <a:solidFill>
                  <a:schemeClr val="tx1">
                    <a:lumMod val="95000"/>
                    <a:lumOff val="5000"/>
                  </a:schemeClr>
                </a:solidFill>
              </a:rPr>
              <a:t>を</a:t>
            </a:r>
            <a:endParaRPr kumimoji="1" lang="en-US" altLang="ja-JP" sz="4000" dirty="0" smtClean="0">
              <a:solidFill>
                <a:schemeClr val="tx1">
                  <a:lumMod val="95000"/>
                  <a:lumOff val="5000"/>
                </a:schemeClr>
              </a:solidFill>
            </a:endParaRPr>
          </a:p>
          <a:p>
            <a:r>
              <a:rPr kumimoji="1" lang="ja-JP" altLang="en-US" sz="4000" dirty="0" smtClean="0">
                <a:solidFill>
                  <a:schemeClr val="tx1">
                    <a:lumMod val="95000"/>
                    <a:lumOff val="5000"/>
                  </a:schemeClr>
                </a:solidFill>
              </a:rPr>
              <a:t>購入推薦してくる（笑い）</a:t>
            </a:r>
            <a:endParaRPr kumimoji="1" lang="ja-JP" altLang="en-US" sz="4000" dirty="0">
              <a:solidFill>
                <a:schemeClr val="tx1">
                  <a:lumMod val="95000"/>
                  <a:lumOff val="5000"/>
                </a:schemeClr>
              </a:solidFill>
            </a:endParaRPr>
          </a:p>
        </p:txBody>
      </p:sp>
      <p:pic>
        <p:nvPicPr>
          <p:cNvPr id="118786" name="Picture 2" descr="観光学博士の市長実践記 ~クール加賀三百万人構想~">
            <a:hlinkClick r:id="rId3"/>
          </p:cNvPr>
          <p:cNvPicPr>
            <a:picLocks noChangeAspect="1" noChangeArrowheads="1"/>
          </p:cNvPicPr>
          <p:nvPr/>
        </p:nvPicPr>
        <p:blipFill>
          <a:blip r:embed="rId4" cstate="print"/>
          <a:srcRect l="16841" t="14321" r="25200"/>
          <a:stretch>
            <a:fillRect/>
          </a:stretch>
        </p:blipFill>
        <p:spPr bwMode="auto">
          <a:xfrm>
            <a:off x="7236296" y="4077072"/>
            <a:ext cx="1656184" cy="244827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1143000"/>
          </a:xfrm>
          <a:solidFill>
            <a:srgbClr val="FFFF00"/>
          </a:solidFill>
          <a:ln w="38100">
            <a:solidFill>
              <a:schemeClr val="tx1">
                <a:lumMod val="85000"/>
                <a:lumOff val="15000"/>
              </a:schemeClr>
            </a:solidFill>
          </a:ln>
        </p:spPr>
        <p:txBody>
          <a:bodyPr/>
          <a:lstStyle/>
          <a:p>
            <a:r>
              <a:rPr kumimoji="1" lang="ja-JP" altLang="en-US" dirty="0" smtClean="0"/>
              <a:t>私見</a:t>
            </a:r>
            <a:endParaRPr kumimoji="1" lang="ja-JP" altLang="en-US" dirty="0"/>
          </a:p>
        </p:txBody>
      </p:sp>
      <p:sp>
        <p:nvSpPr>
          <p:cNvPr id="3" name="コンテンツ プレースホルダ 2"/>
          <p:cNvSpPr>
            <a:spLocks noGrp="1"/>
          </p:cNvSpPr>
          <p:nvPr>
            <p:ph idx="1"/>
          </p:nvPr>
        </p:nvSpPr>
        <p:spPr>
          <a:xfrm>
            <a:off x="251520" y="1600200"/>
            <a:ext cx="8712968" cy="3124944"/>
          </a:xfrm>
        </p:spPr>
        <p:txBody>
          <a:bodyPr>
            <a:noAutofit/>
          </a:bodyPr>
          <a:lstStyle/>
          <a:p>
            <a:r>
              <a:rPr kumimoji="1" lang="ja-JP" altLang="en-US" sz="3600" dirty="0" smtClean="0"/>
              <a:t>巨大システムづくりは人間間の約束事が大事　非言語化、</a:t>
            </a:r>
            <a:r>
              <a:rPr lang="ja-JP" altLang="en-US" sz="3600" dirty="0" smtClean="0"/>
              <a:t>数値化（脳科学）が必要</a:t>
            </a:r>
            <a:endParaRPr kumimoji="1" lang="en-US" altLang="ja-JP" sz="3600" dirty="0" smtClean="0"/>
          </a:p>
          <a:p>
            <a:r>
              <a:rPr kumimoji="1" lang="ja-JP" altLang="en-US" sz="4800" dirty="0" smtClean="0">
                <a:solidFill>
                  <a:srgbClr val="FF0000"/>
                </a:solidFill>
              </a:rPr>
              <a:t>タクシーを単体で</a:t>
            </a:r>
            <a:r>
              <a:rPr lang="ja-JP" altLang="en-US" sz="4800" dirty="0" smtClean="0">
                <a:solidFill>
                  <a:srgbClr val="FF0000"/>
                </a:solidFill>
              </a:rPr>
              <a:t>考えず</a:t>
            </a:r>
            <a:r>
              <a:rPr lang="ja-JP" altLang="en-US" sz="4800" dirty="0" smtClean="0"/>
              <a:t>社会システムの一部品と考える</a:t>
            </a:r>
            <a:endParaRPr kumimoji="1" lang="ja-JP" altLang="en-US" sz="4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FFFF00"/>
          </a:solidFill>
          <a:ln w="57150">
            <a:solidFill>
              <a:schemeClr val="tx1">
                <a:lumMod val="95000"/>
                <a:lumOff val="5000"/>
              </a:schemeClr>
            </a:solidFill>
          </a:ln>
        </p:spPr>
        <p:txBody>
          <a:bodyPr>
            <a:normAutofit fontScale="90000"/>
          </a:bodyPr>
          <a:lstStyle/>
          <a:p>
            <a:r>
              <a:rPr kumimoji="1" lang="ja-JP" altLang="en-US" dirty="0" smtClean="0"/>
              <a:t>検索の進化、知能の進化⇒非言語</a:t>
            </a:r>
            <a:endParaRPr kumimoji="1" lang="ja-JP" altLang="en-US" dirty="0"/>
          </a:p>
        </p:txBody>
      </p:sp>
      <p:sp>
        <p:nvSpPr>
          <p:cNvPr id="5" name="コンテンツ プレースホルダ 4"/>
          <p:cNvSpPr>
            <a:spLocks noGrp="1"/>
          </p:cNvSpPr>
          <p:nvPr>
            <p:ph idx="1"/>
          </p:nvPr>
        </p:nvSpPr>
        <p:spPr>
          <a:xfrm>
            <a:off x="179512" y="1600200"/>
            <a:ext cx="8784976" cy="5257800"/>
          </a:xfrm>
        </p:spPr>
        <p:txBody>
          <a:bodyPr>
            <a:normAutofit fontScale="92500"/>
          </a:bodyPr>
          <a:lstStyle/>
          <a:p>
            <a:r>
              <a:rPr kumimoji="1" lang="ja-JP" altLang="en-US" dirty="0" smtClean="0">
                <a:solidFill>
                  <a:srgbClr val="FF0000"/>
                </a:solidFill>
              </a:rPr>
              <a:t>意識</a:t>
            </a:r>
            <a:r>
              <a:rPr kumimoji="1" lang="ja-JP" altLang="en-US" dirty="0" smtClean="0"/>
              <a:t>の発生⇒</a:t>
            </a:r>
            <a:r>
              <a:rPr lang="ja-JP" altLang="en-US" dirty="0" smtClean="0"/>
              <a:t>音の認識　</a:t>
            </a:r>
            <a:r>
              <a:rPr lang="ja-JP" altLang="en-US" dirty="0" smtClean="0">
                <a:solidFill>
                  <a:srgbClr val="FF0000"/>
                </a:solidFill>
              </a:rPr>
              <a:t>言語</a:t>
            </a:r>
            <a:r>
              <a:rPr lang="ja-JP" altLang="en-US" dirty="0" smtClean="0"/>
              <a:t>（歌）の発生　</a:t>
            </a:r>
            <a:endParaRPr kumimoji="1" lang="en-US" altLang="ja-JP" dirty="0" smtClean="0"/>
          </a:p>
          <a:p>
            <a:r>
              <a:rPr kumimoji="1" lang="ja-JP" altLang="en-US" dirty="0" smtClean="0">
                <a:solidFill>
                  <a:srgbClr val="FF0000"/>
                </a:solidFill>
              </a:rPr>
              <a:t>文字</a:t>
            </a:r>
            <a:r>
              <a:rPr kumimoji="1" lang="ja-JP" altLang="en-US" dirty="0" smtClean="0"/>
              <a:t>（視覚、触覚）の発明　　</a:t>
            </a:r>
            <a:endParaRPr kumimoji="1" lang="en-US" altLang="ja-JP" dirty="0" smtClean="0"/>
          </a:p>
          <a:p>
            <a:pPr>
              <a:buNone/>
            </a:pPr>
            <a:r>
              <a:rPr lang="ja-JP" altLang="en-US" dirty="0" smtClean="0"/>
              <a:t>　　　　　　</a:t>
            </a:r>
            <a:r>
              <a:rPr kumimoji="1" lang="ja-JP" altLang="en-US" dirty="0" smtClean="0"/>
              <a:t>無文字社会も高知的レベル（稗田阿礼）</a:t>
            </a:r>
            <a:endParaRPr kumimoji="1" lang="en-US" altLang="ja-JP" dirty="0" smtClean="0"/>
          </a:p>
          <a:p>
            <a:pPr>
              <a:buNone/>
            </a:pPr>
            <a:r>
              <a:rPr lang="ja-JP" altLang="en-US" dirty="0" smtClean="0"/>
              <a:t>　　　　　　手話は文字と同じく</a:t>
            </a:r>
            <a:r>
              <a:rPr lang="en-US" altLang="ja-JP" dirty="0" smtClean="0">
                <a:solidFill>
                  <a:srgbClr val="FF0000"/>
                </a:solidFill>
              </a:rPr>
              <a:t>39</a:t>
            </a:r>
            <a:r>
              <a:rPr lang="ja-JP" altLang="en-US" dirty="0" smtClean="0">
                <a:solidFill>
                  <a:srgbClr val="FF0000"/>
                </a:solidFill>
              </a:rPr>
              <a:t>・</a:t>
            </a:r>
            <a:r>
              <a:rPr lang="en-US" altLang="ja-JP" dirty="0" smtClean="0">
                <a:solidFill>
                  <a:srgbClr val="FF0000"/>
                </a:solidFill>
              </a:rPr>
              <a:t>40</a:t>
            </a:r>
            <a:r>
              <a:rPr lang="ja-JP" altLang="en-US" dirty="0" smtClean="0">
                <a:solidFill>
                  <a:srgbClr val="FF0000"/>
                </a:solidFill>
              </a:rPr>
              <a:t>野</a:t>
            </a:r>
            <a:r>
              <a:rPr lang="ja-JP" altLang="en-US" dirty="0" smtClean="0"/>
              <a:t>で処理</a:t>
            </a:r>
            <a:endParaRPr lang="en-US" altLang="ja-JP" dirty="0" smtClean="0"/>
          </a:p>
          <a:p>
            <a:pPr>
              <a:buNone/>
            </a:pPr>
            <a:r>
              <a:rPr kumimoji="1" lang="ja-JP" altLang="en-US" dirty="0" smtClean="0"/>
              <a:t>　　　　　　（識字障害）は「映像⇒音声」機能障害</a:t>
            </a:r>
            <a:endParaRPr kumimoji="1" lang="en-US" altLang="ja-JP" dirty="0" smtClean="0"/>
          </a:p>
          <a:p>
            <a:r>
              <a:rPr kumimoji="1" lang="ja-JP" altLang="en-US" dirty="0" smtClean="0"/>
              <a:t>文字検索⇒</a:t>
            </a:r>
            <a:r>
              <a:rPr kumimoji="1" lang="ja-JP" altLang="en-US" sz="4000" dirty="0" smtClean="0">
                <a:solidFill>
                  <a:srgbClr val="FF0000"/>
                </a:solidFill>
              </a:rPr>
              <a:t>映像検索</a:t>
            </a:r>
            <a:r>
              <a:rPr lang="ja-JP" altLang="en-US" dirty="0" smtClean="0"/>
              <a:t>（顔認識の実用化の延長）　　　　　　　</a:t>
            </a:r>
            <a:endParaRPr kumimoji="1" lang="en-US" altLang="ja-JP" dirty="0" smtClean="0"/>
          </a:p>
          <a:p>
            <a:r>
              <a:rPr lang="ja-JP" altLang="en-US" sz="4000" dirty="0" smtClean="0">
                <a:solidFill>
                  <a:srgbClr val="FF0000"/>
                </a:solidFill>
              </a:rPr>
              <a:t>非言語認識研究</a:t>
            </a:r>
            <a:r>
              <a:rPr lang="ja-JP" altLang="en-US" dirty="0" smtClean="0">
                <a:solidFill>
                  <a:srgbClr val="FF0000"/>
                </a:solidFill>
              </a:rPr>
              <a:t>　</a:t>
            </a:r>
            <a:r>
              <a:rPr lang="ja-JP" altLang="en-US" dirty="0" smtClean="0">
                <a:solidFill>
                  <a:schemeClr val="tx1">
                    <a:lumMod val="95000"/>
                    <a:lumOff val="5000"/>
                  </a:schemeClr>
                </a:solidFill>
              </a:rPr>
              <a:t>匂い（扁桃体）、触角（痛み）</a:t>
            </a:r>
            <a:endParaRPr lang="en-US" altLang="ja-JP" dirty="0" smtClean="0"/>
          </a:p>
          <a:p>
            <a:r>
              <a:rPr kumimoji="1" lang="ja-JP" altLang="en-US" dirty="0" smtClean="0"/>
              <a:t>ロボット学（ジェミノイドと身体感覚の転移）、赤ちゃん学、サル学、イヌ学等からもアプローチ</a:t>
            </a:r>
            <a:endParaRPr kumimoji="1" lang="en-US" altLang="ja-JP"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251520" y="1700808"/>
            <a:ext cx="8640960" cy="1944216"/>
          </a:xfrm>
          <a:ln>
            <a:solidFill>
              <a:schemeClr val="accent1"/>
            </a:solidFill>
          </a:ln>
        </p:spPr>
        <p:txBody>
          <a:bodyPr>
            <a:normAutofit/>
          </a:bodyPr>
          <a:lstStyle/>
          <a:p>
            <a:r>
              <a:rPr lang="ja-JP" altLang="en-US" dirty="0" smtClean="0"/>
              <a:t>グーグル社幹部は検索テクノロジーが進化し、</a:t>
            </a:r>
            <a:r>
              <a:rPr lang="en-US" altLang="ja-JP" sz="4300" dirty="0" smtClean="0">
                <a:solidFill>
                  <a:srgbClr val="FF0000"/>
                </a:solidFill>
              </a:rPr>
              <a:t>2029</a:t>
            </a:r>
            <a:r>
              <a:rPr lang="ja-JP" altLang="en-US" sz="4300" dirty="0" smtClean="0">
                <a:solidFill>
                  <a:srgbClr val="FF0000"/>
                </a:solidFill>
              </a:rPr>
              <a:t>年</a:t>
            </a:r>
            <a:r>
              <a:rPr lang="ja-JP" altLang="en-US" dirty="0" smtClean="0"/>
              <a:t>までには検索エンジンが人間のような能力を持つようになると予想</a:t>
            </a:r>
            <a:endParaRPr lang="en-US" altLang="ja-JP" dirty="0" smtClean="0"/>
          </a:p>
        </p:txBody>
      </p:sp>
      <p:sp>
        <p:nvSpPr>
          <p:cNvPr id="4" name="タイトル 1"/>
          <p:cNvSpPr>
            <a:spLocks noGrp="1"/>
          </p:cNvSpPr>
          <p:nvPr>
            <p:ph type="title"/>
          </p:nvPr>
        </p:nvSpPr>
        <p:spPr>
          <a:xfrm>
            <a:off x="457200" y="197768"/>
            <a:ext cx="8229600" cy="1143000"/>
          </a:xfrm>
          <a:solidFill>
            <a:srgbClr val="FFFF00"/>
          </a:solidFill>
          <a:ln>
            <a:solidFill>
              <a:schemeClr val="tx1">
                <a:lumMod val="95000"/>
                <a:lumOff val="5000"/>
              </a:schemeClr>
            </a:solidFill>
          </a:ln>
        </p:spPr>
        <p:txBody>
          <a:bodyPr>
            <a:normAutofit/>
          </a:bodyPr>
          <a:lstStyle/>
          <a:p>
            <a:r>
              <a:rPr kumimoji="1" lang="ja-JP" altLang="en-US" dirty="0" smtClean="0"/>
              <a:t>人間の能力を持つ検索エンジン</a:t>
            </a:r>
            <a:endParaRPr kumimoji="1" lang="ja-JP" altLang="en-US" dirty="0"/>
          </a:p>
        </p:txBody>
      </p:sp>
      <p:sp>
        <p:nvSpPr>
          <p:cNvPr id="5" name="コンテンツ プレースホルダ 2"/>
          <p:cNvSpPr txBox="1">
            <a:spLocks/>
          </p:cNvSpPr>
          <p:nvPr/>
        </p:nvSpPr>
        <p:spPr>
          <a:xfrm>
            <a:off x="107504" y="5013176"/>
            <a:ext cx="8820472" cy="1728192"/>
          </a:xfrm>
          <a:prstGeom prst="rect">
            <a:avLst/>
          </a:prstGeom>
          <a:ln>
            <a:solidFill>
              <a:schemeClr val="tx1">
                <a:lumMod val="95000"/>
                <a:lumOff val="5000"/>
              </a:schemeClr>
            </a:solidFill>
          </a:ln>
        </p:spPr>
        <p:txBody>
          <a:bodyPr vert="horz" lIns="91440" tIns="45720" rIns="91440" bIns="45720" rtlCol="0">
            <a:normAutofit/>
          </a:bodyPr>
          <a:lstStyle/>
          <a:p>
            <a:pPr marL="342900" lvl="0" indent="-342900">
              <a:spcBef>
                <a:spcPct val="20000"/>
              </a:spcBef>
              <a:buFont typeface="Arial" pitchFamily="34" charset="0"/>
              <a:buChar char="•"/>
            </a:pPr>
            <a:r>
              <a:rPr lang="ja-JP" altLang="en-US" sz="3200" noProof="0" dirty="0" smtClean="0"/>
              <a:t>生命体は自律システム。</a:t>
            </a:r>
            <a:r>
              <a:rPr lang="ja-JP" altLang="ja-JP" sz="3200" dirty="0" smtClean="0"/>
              <a:t>脳をいかに科学的に観測したところで、その脳をもっている人物が感じているクオリア（感覚質）には決して到達できない</a:t>
            </a:r>
            <a:endParaRPr kumimoji="1" lang="ja-JP"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上下矢印 5"/>
          <p:cNvSpPr/>
          <p:nvPr/>
        </p:nvSpPr>
        <p:spPr>
          <a:xfrm>
            <a:off x="2915816" y="3789040"/>
            <a:ext cx="3240360" cy="1152128"/>
          </a:xfrm>
          <a:prstGeom prst="upDownArrow">
            <a:avLst>
              <a:gd name="adj1" fmla="val 18215"/>
              <a:gd name="adj2" fmla="val 34749"/>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心と体　二元論</a:t>
            </a:r>
            <a:endParaRPr kumimoji="1" lang="ja-JP" altLang="en-US" dirty="0"/>
          </a:p>
        </p:txBody>
      </p:sp>
      <p:sp>
        <p:nvSpPr>
          <p:cNvPr id="3" name="コンテンツ プレースホルダ 2"/>
          <p:cNvSpPr>
            <a:spLocks noGrp="1"/>
          </p:cNvSpPr>
          <p:nvPr>
            <p:ph idx="1"/>
          </p:nvPr>
        </p:nvSpPr>
        <p:spPr/>
        <p:txBody>
          <a:bodyPr/>
          <a:lstStyle/>
          <a:p>
            <a:r>
              <a:rPr lang="ja-JP" altLang="ja-JP" dirty="0" smtClean="0"/>
              <a:t>視覚や聴覚といったリモートセンサーをもつ生物が出現したのは比較的新しい</a:t>
            </a:r>
            <a:r>
              <a:rPr lang="ja-JP" altLang="en-US" dirty="0" smtClean="0"/>
              <a:t>。</a:t>
            </a:r>
            <a:r>
              <a:rPr lang="ja-JP" altLang="ja-JP" dirty="0" smtClean="0"/>
              <a:t>触覚や味覚の方が生物にとって基本</a:t>
            </a:r>
          </a:p>
          <a:p>
            <a:r>
              <a:rPr lang="ja-JP" altLang="ja-JP" dirty="0" smtClean="0"/>
              <a:t>オートポイエーシス理論　　生命体は自律的システム　　心は閉鎖系</a:t>
            </a:r>
            <a:endParaRPr lang="en-US" altLang="ja-JP" dirty="0" smtClean="0"/>
          </a:p>
          <a:p>
            <a:r>
              <a:rPr lang="ja-JP" altLang="ja-JP" dirty="0" smtClean="0"/>
              <a:t>時間や無意識をめぐる相違　　機械のような他律システムと人間のような自律システムでは時間は本質的に異なる次元にある</a:t>
            </a:r>
          </a:p>
          <a:p>
            <a:endParaRPr lang="ja-JP" altLang="ja-JP" dirty="0" smtClean="0"/>
          </a:p>
          <a:p>
            <a:endParaRPr kumimoji="1" lang="ja-JP" altLang="en-US" dirty="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4"/>
          <p:cNvSpPr>
            <a:spLocks noGrp="1"/>
          </p:cNvSpPr>
          <p:nvPr>
            <p:ph type="subTitle" idx="1"/>
          </p:nvPr>
        </p:nvSpPr>
        <p:spPr>
          <a:xfrm>
            <a:off x="539552" y="1628800"/>
            <a:ext cx="7992888" cy="1847056"/>
          </a:xfrm>
          <a:solidFill>
            <a:srgbClr val="FF0000"/>
          </a:solidFill>
          <a:ln>
            <a:solidFill>
              <a:schemeClr val="tx1">
                <a:lumMod val="95000"/>
                <a:lumOff val="5000"/>
              </a:schemeClr>
            </a:solidFill>
          </a:ln>
        </p:spPr>
        <p:txBody>
          <a:bodyPr>
            <a:noAutofit/>
          </a:bodyPr>
          <a:lstStyle/>
          <a:p>
            <a:pPr algn="l"/>
            <a:endParaRPr lang="en-US" altLang="ja-JP" sz="2000" dirty="0" smtClean="0">
              <a:solidFill>
                <a:schemeClr val="bg1"/>
              </a:solidFill>
            </a:endParaRPr>
          </a:p>
          <a:p>
            <a:pPr algn="l"/>
            <a:r>
              <a:rPr kumimoji="1" lang="ja-JP" altLang="en-US" sz="5400" dirty="0" smtClean="0">
                <a:solidFill>
                  <a:schemeClr val="bg1"/>
                </a:solidFill>
              </a:rPr>
              <a:t>Ｕｂｅｒも人流戦略の一つ</a:t>
            </a:r>
            <a:endParaRPr kumimoji="1" lang="ja-JP" altLang="en-US" sz="5400"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536" y="116632"/>
            <a:ext cx="8147248" cy="864096"/>
          </a:xfrm>
          <a:solidFill>
            <a:schemeClr val="bg1"/>
          </a:solidFill>
          <a:ln>
            <a:solidFill>
              <a:schemeClr val="tx1"/>
            </a:solidFill>
          </a:ln>
        </p:spPr>
        <p:txBody>
          <a:bodyPr>
            <a:normAutofit fontScale="90000"/>
          </a:bodyPr>
          <a:lstStyle/>
          <a:p>
            <a:r>
              <a:rPr lang="en-US" altLang="ja-JP" sz="3200" dirty="0" smtClean="0">
                <a:solidFill>
                  <a:srgbClr val="FF0000"/>
                </a:solidFill>
              </a:rPr>
              <a:t>2008</a:t>
            </a:r>
            <a:r>
              <a:rPr lang="ja-JP" altLang="en-US" sz="3200" dirty="0" smtClean="0">
                <a:solidFill>
                  <a:srgbClr val="FF0000"/>
                </a:solidFill>
              </a:rPr>
              <a:t>年高崎経済大講義ノートから抜粋</a:t>
            </a:r>
            <a:r>
              <a:rPr lang="ja-JP" altLang="en-US" sz="3200" dirty="0"/>
              <a:t>　</a:t>
            </a:r>
            <a:r>
              <a:rPr lang="en-US" altLang="ja-JP" sz="3200" dirty="0" smtClean="0"/>
              <a:t/>
            </a:r>
            <a:br>
              <a:rPr lang="en-US" altLang="ja-JP" sz="3200" dirty="0" smtClean="0"/>
            </a:br>
            <a:r>
              <a:rPr lang="en-US" altLang="ja-JP" sz="3200" dirty="0" smtClean="0"/>
              <a:t>Google</a:t>
            </a:r>
            <a:r>
              <a:rPr lang="ja-JP" altLang="en-US" sz="3200" dirty="0"/>
              <a:t>　</a:t>
            </a:r>
            <a:r>
              <a:rPr lang="en-US" altLang="ja-JP" sz="3200" dirty="0"/>
              <a:t>Ride</a:t>
            </a:r>
            <a:r>
              <a:rPr lang="ja-JP" altLang="en-US" sz="3200" dirty="0"/>
              <a:t>　</a:t>
            </a:r>
            <a:r>
              <a:rPr lang="en-US" altLang="ja-JP" sz="3200" dirty="0"/>
              <a:t>Finder</a:t>
            </a:r>
          </a:p>
        </p:txBody>
      </p:sp>
      <p:pic>
        <p:nvPicPr>
          <p:cNvPr id="21508" name="Picture 4" descr="ridefinder top page"/>
          <p:cNvPicPr>
            <a:picLocks noChangeAspect="1" noChangeArrowheads="1"/>
          </p:cNvPicPr>
          <p:nvPr/>
        </p:nvPicPr>
        <p:blipFill>
          <a:blip r:embed="rId3" cstate="print"/>
          <a:srcRect/>
          <a:stretch>
            <a:fillRect/>
          </a:stretch>
        </p:blipFill>
        <p:spPr bwMode="auto">
          <a:xfrm>
            <a:off x="611188" y="1628775"/>
            <a:ext cx="4175125" cy="4686300"/>
          </a:xfrm>
          <a:prstGeom prst="rect">
            <a:avLst/>
          </a:prstGeom>
          <a:noFill/>
        </p:spPr>
      </p:pic>
      <p:sp>
        <p:nvSpPr>
          <p:cNvPr id="21509" name="Rectangle 5"/>
          <p:cNvSpPr>
            <a:spLocks noChangeArrowheads="1"/>
          </p:cNvSpPr>
          <p:nvPr/>
        </p:nvSpPr>
        <p:spPr bwMode="auto">
          <a:xfrm>
            <a:off x="5381625" y="1916113"/>
            <a:ext cx="2430463" cy="3937000"/>
          </a:xfrm>
          <a:prstGeom prst="rect">
            <a:avLst/>
          </a:prstGeom>
          <a:noFill/>
          <a:ln w="9525">
            <a:noFill/>
            <a:miter lim="800000"/>
            <a:headEnd/>
            <a:tailEnd/>
          </a:ln>
          <a:effectLst/>
        </p:spPr>
        <p:txBody>
          <a:bodyPr>
            <a:spAutoFit/>
          </a:bodyPr>
          <a:lstStyle/>
          <a:p>
            <a:r>
              <a:rPr lang="ja-JP" altLang="en-US" b="1" dirty="0"/>
              <a:t>バス会社やタクシー会社と連携して運行状況を確認できるサービスで、</a:t>
            </a:r>
            <a:r>
              <a:rPr lang="en-US" altLang="ja-JP" b="1" dirty="0"/>
              <a:t>Google </a:t>
            </a:r>
            <a:r>
              <a:rPr lang="ja-JP" altLang="en-US" b="1" dirty="0"/>
              <a:t>マップと連動して利用でき、現在位置に最も近いバスやタクシーを探すことができます。</a:t>
            </a:r>
          </a:p>
          <a:p>
            <a:r>
              <a:rPr lang="ja-JP" altLang="en-US" b="1" dirty="0"/>
              <a:t>日本ではこのサービスは提供されていません。更にこれがモバイル端末などで利用できれば、もっと便利になるでしょう。</a:t>
            </a:r>
          </a:p>
        </p:txBody>
      </p:sp>
      <p:sp>
        <p:nvSpPr>
          <p:cNvPr id="21511" name="Rectangle 7"/>
          <p:cNvSpPr>
            <a:spLocks noChangeArrowheads="1"/>
          </p:cNvSpPr>
          <p:nvPr/>
        </p:nvSpPr>
        <p:spPr bwMode="auto">
          <a:xfrm>
            <a:off x="611188" y="981075"/>
            <a:ext cx="6340475" cy="641350"/>
          </a:xfrm>
          <a:prstGeom prst="rect">
            <a:avLst/>
          </a:prstGeom>
          <a:noFill/>
          <a:ln w="9525">
            <a:noFill/>
            <a:miter lim="800000"/>
            <a:headEnd/>
            <a:tailEnd/>
          </a:ln>
          <a:effectLst/>
        </p:spPr>
        <p:txBody>
          <a:bodyPr>
            <a:spAutoFit/>
          </a:bodyPr>
          <a:lstStyle/>
          <a:p>
            <a:r>
              <a:rPr lang="en-US" altLang="ja-JP" b="1" dirty="0"/>
              <a:t>Google Ride Finder </a:t>
            </a:r>
            <a:r>
              <a:rPr lang="ja-JP" altLang="en-US" b="1" dirty="0"/>
              <a:t>は、タクシー、シャトルバス、リムジンバス</a:t>
            </a:r>
          </a:p>
          <a:p>
            <a:r>
              <a:rPr lang="ja-JP" altLang="en-US" b="1" dirty="0"/>
              <a:t>などの位置をリアルタイムに表示させるサービスです。</a:t>
            </a:r>
          </a:p>
        </p:txBody>
      </p:sp>
      <p:sp>
        <p:nvSpPr>
          <p:cNvPr id="21513" name="Rectangle 9"/>
          <p:cNvSpPr>
            <a:spLocks noChangeArrowheads="1"/>
          </p:cNvSpPr>
          <p:nvPr/>
        </p:nvSpPr>
        <p:spPr bwMode="auto">
          <a:xfrm>
            <a:off x="3987800" y="6446838"/>
            <a:ext cx="4832350" cy="366712"/>
          </a:xfrm>
          <a:prstGeom prst="rect">
            <a:avLst/>
          </a:prstGeom>
          <a:noFill/>
          <a:ln w="9525">
            <a:noFill/>
            <a:miter lim="800000"/>
            <a:headEnd/>
            <a:tailEnd/>
          </a:ln>
          <a:effectLst/>
        </p:spPr>
        <p:txBody>
          <a:bodyPr wrap="none">
            <a:spAutoFit/>
          </a:bodyPr>
          <a:lstStyle/>
          <a:p>
            <a:r>
              <a:rPr lang="ja-JP" altLang="en-US" dirty="0"/>
              <a:t>出典：</a:t>
            </a:r>
            <a:r>
              <a:rPr lang="en-US" altLang="ja-JP" dirty="0"/>
              <a:t>http://mumu-j.com/Googleridefinder.html</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8032" y="260649"/>
            <a:ext cx="7772400" cy="936104"/>
          </a:xfrm>
          <a:solidFill>
            <a:srgbClr val="FFFF00"/>
          </a:solidFill>
          <a:ln>
            <a:solidFill>
              <a:schemeClr val="tx1">
                <a:lumMod val="95000"/>
                <a:lumOff val="5000"/>
              </a:schemeClr>
            </a:solidFill>
          </a:ln>
        </p:spPr>
        <p:txBody>
          <a:bodyPr/>
          <a:lstStyle/>
          <a:p>
            <a:r>
              <a:rPr lang="en-US" altLang="ja-JP" dirty="0" smtClean="0">
                <a:solidFill>
                  <a:schemeClr val="tx1">
                    <a:lumMod val="95000"/>
                    <a:lumOff val="5000"/>
                  </a:schemeClr>
                </a:solidFill>
              </a:rPr>
              <a:t>Google</a:t>
            </a:r>
            <a:r>
              <a:rPr lang="ja-JP" altLang="en-US" dirty="0" smtClean="0">
                <a:solidFill>
                  <a:schemeClr val="tx1">
                    <a:lumMod val="95000"/>
                    <a:lumOff val="5000"/>
                  </a:schemeClr>
                </a:solidFill>
              </a:rPr>
              <a:t>の人流戦略</a:t>
            </a:r>
            <a:endParaRPr kumimoji="1" lang="ja-JP" altLang="en-US" dirty="0">
              <a:solidFill>
                <a:schemeClr val="tx1">
                  <a:lumMod val="95000"/>
                  <a:lumOff val="5000"/>
                </a:schemeClr>
              </a:solidFill>
            </a:endParaRPr>
          </a:p>
        </p:txBody>
      </p:sp>
      <p:sp>
        <p:nvSpPr>
          <p:cNvPr id="5" name="サブタイトル 4"/>
          <p:cNvSpPr>
            <a:spLocks noGrp="1"/>
          </p:cNvSpPr>
          <p:nvPr>
            <p:ph type="subTitle" idx="1"/>
          </p:nvPr>
        </p:nvSpPr>
        <p:spPr>
          <a:xfrm>
            <a:off x="288032" y="3212976"/>
            <a:ext cx="8676456" cy="3501008"/>
          </a:xfrm>
          <a:noFill/>
        </p:spPr>
        <p:txBody>
          <a:bodyPr>
            <a:noAutofit/>
          </a:bodyPr>
          <a:lstStyle/>
          <a:p>
            <a:r>
              <a:rPr lang="ja-JP" altLang="en-US" sz="4000" dirty="0" smtClean="0">
                <a:solidFill>
                  <a:schemeClr val="tx1">
                    <a:lumMod val="95000"/>
                    <a:lumOff val="5000"/>
                  </a:schemeClr>
                </a:solidFill>
              </a:rPr>
              <a:t>目</a:t>
            </a:r>
            <a:r>
              <a:rPr lang="ja-JP" altLang="en-US" sz="4000" dirty="0" smtClean="0">
                <a:solidFill>
                  <a:srgbClr val="FF0000"/>
                </a:solidFill>
              </a:rPr>
              <a:t>と</a:t>
            </a:r>
            <a:r>
              <a:rPr lang="ja-JP" altLang="en-US" sz="4000" dirty="0" smtClean="0">
                <a:solidFill>
                  <a:schemeClr val="tx1">
                    <a:lumMod val="95000"/>
                    <a:lumOff val="5000"/>
                  </a:schemeClr>
                </a:solidFill>
              </a:rPr>
              <a:t>足</a:t>
            </a:r>
            <a:r>
              <a:rPr lang="ja-JP" altLang="en-US" sz="4000" dirty="0" smtClean="0">
                <a:solidFill>
                  <a:srgbClr val="FF0000"/>
                </a:solidFill>
              </a:rPr>
              <a:t>でデータを集め</a:t>
            </a:r>
            <a:endParaRPr lang="en-US" altLang="ja-JP" sz="4000" dirty="0" smtClean="0">
              <a:solidFill>
                <a:srgbClr val="FF0000"/>
              </a:solidFill>
            </a:endParaRPr>
          </a:p>
          <a:p>
            <a:r>
              <a:rPr lang="ja-JP" altLang="en-US" sz="4000" dirty="0" smtClean="0">
                <a:solidFill>
                  <a:srgbClr val="FF0000"/>
                </a:solidFill>
              </a:rPr>
              <a:t>検索機能が進化した</a:t>
            </a:r>
            <a:r>
              <a:rPr lang="ja-JP" altLang="en-US" sz="4000" dirty="0" smtClean="0">
                <a:solidFill>
                  <a:schemeClr val="tx1">
                    <a:lumMod val="95000"/>
                    <a:lumOff val="5000"/>
                  </a:schemeClr>
                </a:solidFill>
              </a:rPr>
              <a:t>人工知能</a:t>
            </a:r>
            <a:r>
              <a:rPr lang="ja-JP" altLang="en-US" sz="4000" dirty="0" smtClean="0">
                <a:solidFill>
                  <a:srgbClr val="FF0000"/>
                </a:solidFill>
              </a:rPr>
              <a:t>を駆使し</a:t>
            </a:r>
            <a:endParaRPr lang="en-US" altLang="ja-JP" sz="4000" dirty="0" smtClean="0">
              <a:solidFill>
                <a:srgbClr val="FF0000"/>
              </a:solidFill>
            </a:endParaRPr>
          </a:p>
          <a:p>
            <a:r>
              <a:rPr lang="ja-JP" altLang="en-US" sz="4000" dirty="0" smtClean="0">
                <a:solidFill>
                  <a:srgbClr val="FF0000"/>
                </a:solidFill>
              </a:rPr>
              <a:t>心を読み取り先回りして人を動かす</a:t>
            </a:r>
            <a:endParaRPr lang="en-US" altLang="ja-JP" sz="4000" dirty="0" smtClean="0">
              <a:solidFill>
                <a:srgbClr val="FF0000"/>
              </a:solidFill>
            </a:endParaRPr>
          </a:p>
          <a:p>
            <a:r>
              <a:rPr kumimoji="1" lang="ja-JP" altLang="en-US" sz="4000" dirty="0" smtClean="0">
                <a:solidFill>
                  <a:srgbClr val="FF0000"/>
                </a:solidFill>
              </a:rPr>
              <a:t>（</a:t>
            </a:r>
            <a:r>
              <a:rPr kumimoji="1" lang="ja-JP" altLang="en-US" sz="4000" dirty="0" smtClean="0">
                <a:solidFill>
                  <a:schemeClr val="tx1">
                    <a:lumMod val="95000"/>
                    <a:lumOff val="5000"/>
                  </a:schemeClr>
                </a:solidFill>
              </a:rPr>
              <a:t>呼ばれ</a:t>
            </a:r>
            <a:r>
              <a:rPr lang="ja-JP" altLang="en-US" sz="4000" dirty="0" smtClean="0">
                <a:solidFill>
                  <a:schemeClr val="tx1">
                    <a:lumMod val="95000"/>
                    <a:lumOff val="5000"/>
                  </a:schemeClr>
                </a:solidFill>
              </a:rPr>
              <a:t>る</a:t>
            </a:r>
            <a:r>
              <a:rPr kumimoji="1" lang="ja-JP" altLang="en-US" sz="4000" dirty="0" smtClean="0">
                <a:solidFill>
                  <a:schemeClr val="tx1">
                    <a:lumMod val="95000"/>
                    <a:lumOff val="5000"/>
                  </a:schemeClr>
                </a:solidFill>
              </a:rPr>
              <a:t>前に配車</a:t>
            </a:r>
            <a:r>
              <a:rPr kumimoji="1" lang="ja-JP" altLang="en-US" sz="4000" dirty="0" smtClean="0">
                <a:solidFill>
                  <a:srgbClr val="FF0000"/>
                </a:solidFill>
              </a:rPr>
              <a:t>）⇔</a:t>
            </a:r>
            <a:r>
              <a:rPr kumimoji="1" lang="ja-JP" altLang="en-US" sz="4000" dirty="0" smtClean="0">
                <a:solidFill>
                  <a:schemeClr val="tx1"/>
                </a:solidFill>
              </a:rPr>
              <a:t>運転手に任せな</a:t>
            </a:r>
            <a:endParaRPr kumimoji="1" lang="en-US" altLang="ja-JP" sz="4000" dirty="0" smtClean="0">
              <a:solidFill>
                <a:schemeClr val="tx1"/>
              </a:solidFill>
            </a:endParaRPr>
          </a:p>
          <a:p>
            <a:r>
              <a:rPr lang="ja-JP" altLang="en-US" sz="4000" dirty="0" smtClean="0">
                <a:solidFill>
                  <a:schemeClr val="tx1"/>
                </a:solidFill>
              </a:rPr>
              <a:t>　　　　　　　　　</a:t>
            </a:r>
            <a:r>
              <a:rPr kumimoji="1" lang="ja-JP" altLang="en-US" sz="4000" dirty="0" smtClean="0">
                <a:solidFill>
                  <a:schemeClr val="tx1"/>
                </a:solidFill>
              </a:rPr>
              <a:t>　　</a:t>
            </a:r>
            <a:r>
              <a:rPr kumimoji="1" lang="ja-JP" altLang="en-US" sz="4000" dirty="0" err="1" smtClean="0">
                <a:solidFill>
                  <a:schemeClr val="tx1"/>
                </a:solidFill>
              </a:rPr>
              <a:t>い配</a:t>
            </a:r>
            <a:r>
              <a:rPr kumimoji="1" lang="ja-JP" altLang="en-US" sz="4000" dirty="0" smtClean="0">
                <a:solidFill>
                  <a:schemeClr val="tx1"/>
                </a:solidFill>
              </a:rPr>
              <a:t>車力</a:t>
            </a:r>
            <a:endParaRPr kumimoji="1" lang="en-US" altLang="ja-JP" sz="4000" dirty="0" smtClean="0">
              <a:solidFill>
                <a:schemeClr val="tx1"/>
              </a:solidFill>
            </a:endParaRPr>
          </a:p>
          <a:p>
            <a:pPr algn="l"/>
            <a:endParaRPr kumimoji="1" lang="en-US" altLang="ja-JP" sz="4000" dirty="0" smtClean="0">
              <a:solidFill>
                <a:schemeClr val="bg1"/>
              </a:solidFill>
            </a:endParaRPr>
          </a:p>
        </p:txBody>
      </p:sp>
      <p:sp>
        <p:nvSpPr>
          <p:cNvPr id="6" name="タイトル 3"/>
          <p:cNvSpPr txBox="1">
            <a:spLocks/>
          </p:cNvSpPr>
          <p:nvPr/>
        </p:nvSpPr>
        <p:spPr>
          <a:xfrm>
            <a:off x="251520" y="1268760"/>
            <a:ext cx="8640960" cy="1902073"/>
          </a:xfrm>
          <a:prstGeom prst="rect">
            <a:avLst/>
          </a:prstGeom>
          <a:solidFill>
            <a:schemeClr val="accent6">
              <a:lumMod val="75000"/>
            </a:schemeClr>
          </a:solidFill>
          <a:ln>
            <a:solidFill>
              <a:schemeClr val="tx1">
                <a:lumMod val="95000"/>
                <a:lumOff val="5000"/>
              </a:schemeClr>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bg1"/>
                </a:solidFill>
                <a:effectLst/>
                <a:uLnTx/>
                <a:uFillTx/>
                <a:latin typeface="+mj-lt"/>
                <a:ea typeface="+mj-ea"/>
                <a:cs typeface="+mj-cs"/>
              </a:rPr>
              <a:t>木下藤吉郎の</a:t>
            </a:r>
            <a:r>
              <a:rPr kumimoji="1" lang="ja-JP" altLang="en-US" sz="6600" b="0" i="0" u="none" strike="noStrike" kern="1200" cap="none" spc="0" normalizeH="0" baseline="0" noProof="0" dirty="0" smtClean="0">
                <a:ln>
                  <a:noFill/>
                </a:ln>
                <a:solidFill>
                  <a:schemeClr val="bg1"/>
                </a:solidFill>
                <a:effectLst/>
                <a:uLnTx/>
                <a:uFillTx/>
                <a:latin typeface="+mj-lt"/>
                <a:ea typeface="+mj-ea"/>
                <a:cs typeface="+mj-cs"/>
              </a:rPr>
              <a:t>草履取り戦略</a:t>
            </a:r>
            <a:endParaRPr kumimoji="1" lang="ja-JP" altLang="en-US" sz="6600" b="0"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253759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60040"/>
            <a:ext cx="8229600" cy="1484784"/>
          </a:xfrm>
          <a:solidFill>
            <a:srgbClr val="FFFF00"/>
          </a:solidFill>
          <a:ln w="38100">
            <a:solidFill>
              <a:schemeClr val="tx1">
                <a:lumMod val="95000"/>
                <a:lumOff val="5000"/>
              </a:schemeClr>
            </a:solidFill>
          </a:ln>
        </p:spPr>
        <p:txBody>
          <a:bodyPr>
            <a:normAutofit/>
          </a:bodyPr>
          <a:lstStyle/>
          <a:p>
            <a:r>
              <a:rPr lang="ja-JP" altLang="en-US" dirty="0" smtClean="0"/>
              <a:t>ＧＯＯＧＬＥ戦略</a:t>
            </a:r>
            <a:r>
              <a:rPr lang="en-US" altLang="ja-JP" dirty="0" smtClean="0"/>
              <a:t/>
            </a:r>
            <a:br>
              <a:rPr lang="en-US" altLang="ja-JP" dirty="0" smtClean="0"/>
            </a:br>
            <a:r>
              <a:rPr lang="ja-JP" altLang="en-US" dirty="0" smtClean="0"/>
              <a:t>人流業発展の兆し</a:t>
            </a:r>
            <a:endParaRPr kumimoji="1" lang="ja-JP" altLang="en-US" dirty="0"/>
          </a:p>
        </p:txBody>
      </p:sp>
      <p:sp>
        <p:nvSpPr>
          <p:cNvPr id="3" name="コンテンツ プレースホルダ 2"/>
          <p:cNvSpPr>
            <a:spLocks noGrp="1"/>
          </p:cNvSpPr>
          <p:nvPr>
            <p:ph idx="1"/>
          </p:nvPr>
        </p:nvSpPr>
        <p:spPr>
          <a:xfrm>
            <a:off x="457200" y="2071389"/>
            <a:ext cx="8507288" cy="4786611"/>
          </a:xfrm>
        </p:spPr>
        <p:txBody>
          <a:bodyPr>
            <a:normAutofit/>
          </a:bodyPr>
          <a:lstStyle/>
          <a:p>
            <a:r>
              <a:rPr lang="ja-JP" altLang="en-US" sz="4000" dirty="0" smtClean="0">
                <a:solidFill>
                  <a:srgbClr val="FF0000"/>
                </a:solidFill>
              </a:rPr>
              <a:t>旅行業（人流業、総合生活移動産業）として展開</a:t>
            </a:r>
            <a:r>
              <a:rPr lang="ja-JP" altLang="en-US" dirty="0" smtClean="0"/>
              <a:t>物流では当たり前の利用運送的ビジネス</a:t>
            </a:r>
            <a:endParaRPr lang="en-US" altLang="ja-JP" dirty="0" smtClean="0"/>
          </a:p>
          <a:p>
            <a:r>
              <a:rPr lang="ja-JP" altLang="en-US" sz="4000" dirty="0" smtClean="0">
                <a:solidFill>
                  <a:srgbClr val="FF0000"/>
                </a:solidFill>
              </a:rPr>
              <a:t>クラウド（アプリ）を活用</a:t>
            </a:r>
            <a:r>
              <a:rPr lang="ja-JP" altLang="en-US" dirty="0" smtClean="0"/>
              <a:t>しているから、システム開発コストは安く、顧客囲い込み可能</a:t>
            </a:r>
            <a:endParaRPr lang="en-US" altLang="ja-JP" dirty="0" smtClean="0"/>
          </a:p>
          <a:p>
            <a:r>
              <a:rPr lang="ja-JP" altLang="en-US" dirty="0" smtClean="0"/>
              <a:t>人流業の</a:t>
            </a:r>
            <a:r>
              <a:rPr lang="ja-JP" altLang="en-US" sz="4000" dirty="0" smtClean="0">
                <a:solidFill>
                  <a:srgbClr val="FF0000"/>
                </a:solidFill>
              </a:rPr>
              <a:t>ビジネスモデルを確立</a:t>
            </a:r>
            <a:r>
              <a:rPr lang="ja-JP" altLang="en-US" dirty="0" smtClean="0"/>
              <a:t>するのはＧＯＯＧＬＥ　ようやく物流業に匹敵するものが登場の兆し</a:t>
            </a:r>
          </a:p>
          <a:p>
            <a:endParaRPr lang="en-US" altLang="ja-JP" dirty="0" smtClean="0"/>
          </a:p>
          <a:p>
            <a:endParaRPr lang="ja-JP" altLang="ja-JP" dirty="0" smtClean="0"/>
          </a:p>
          <a:p>
            <a:endParaRPr kumimoji="1" lang="ja-JP"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eramae\Pictures\BN-DE596_0611ub_H_20140611085346.jpg"/>
          <p:cNvPicPr>
            <a:picLocks noChangeAspect="1" noChangeArrowheads="1"/>
          </p:cNvPicPr>
          <p:nvPr/>
        </p:nvPicPr>
        <p:blipFill>
          <a:blip r:embed="rId3" cstate="print"/>
          <a:srcRect/>
          <a:stretch>
            <a:fillRect/>
          </a:stretch>
        </p:blipFill>
        <p:spPr bwMode="auto">
          <a:xfrm>
            <a:off x="387350" y="641350"/>
            <a:ext cx="8369300" cy="55753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600" y="116632"/>
            <a:ext cx="7128792" cy="3312368"/>
          </a:xfrm>
          <a:solidFill>
            <a:schemeClr val="accent6">
              <a:lumMod val="40000"/>
              <a:lumOff val="60000"/>
            </a:schemeClr>
          </a:solidFill>
          <a:ln w="9525">
            <a:solidFill>
              <a:schemeClr val="tx1"/>
            </a:solidFill>
          </a:ln>
        </p:spPr>
        <p:txBody>
          <a:bodyPr>
            <a:normAutofit/>
          </a:bodyPr>
          <a:lstStyle/>
          <a:p>
            <a:r>
              <a:rPr lang="ja-JP" altLang="ja-JP" sz="5400" b="1" dirty="0" smtClean="0"/>
              <a:t>スマホ配車</a:t>
            </a:r>
            <a:r>
              <a:rPr lang="en-US" altLang="ja-JP" sz="5400" b="1" dirty="0" smtClean="0"/>
              <a:t/>
            </a:r>
            <a:br>
              <a:rPr lang="en-US" altLang="ja-JP" sz="5400" b="1" dirty="0" smtClean="0"/>
            </a:br>
            <a:r>
              <a:rPr lang="ja-JP" altLang="en-US" sz="5400" b="1" dirty="0" smtClean="0"/>
              <a:t>スマホ観光からの発展</a:t>
            </a:r>
            <a:r>
              <a:rPr lang="en-US" altLang="ja-JP" sz="5400" b="1" dirty="0" smtClean="0"/>
              <a:t/>
            </a:r>
            <a:br>
              <a:rPr lang="en-US" altLang="ja-JP" sz="5400" b="1" dirty="0" smtClean="0"/>
            </a:br>
            <a:r>
              <a:rPr lang="ja-JP" altLang="en-US" sz="5400" b="1" dirty="0" smtClean="0"/>
              <a:t>（</a:t>
            </a:r>
            <a:r>
              <a:rPr lang="en-US" altLang="ja-JP" sz="5400" b="1" dirty="0" smtClean="0"/>
              <a:t>××</a:t>
            </a:r>
            <a:r>
              <a:rPr lang="ja-JP" altLang="en-US" sz="5400" b="1" dirty="0" smtClean="0"/>
              <a:t>無線➵アプリ）</a:t>
            </a:r>
            <a:endParaRPr kumimoji="1" lang="ja-JP" altLang="en-US" sz="5400" dirty="0"/>
          </a:p>
        </p:txBody>
      </p:sp>
      <p:sp>
        <p:nvSpPr>
          <p:cNvPr id="3" name="コンテンツ プレースホルダ 2"/>
          <p:cNvSpPr>
            <a:spLocks noGrp="1"/>
          </p:cNvSpPr>
          <p:nvPr>
            <p:ph idx="1"/>
          </p:nvPr>
        </p:nvSpPr>
        <p:spPr>
          <a:xfrm>
            <a:off x="457200" y="3429000"/>
            <a:ext cx="8229600" cy="3384376"/>
          </a:xfrm>
        </p:spPr>
        <p:txBody>
          <a:bodyPr>
            <a:normAutofit/>
          </a:bodyPr>
          <a:lstStyle/>
          <a:p>
            <a:r>
              <a:rPr lang="ja-JP" altLang="en-US" sz="3600" dirty="0" smtClean="0">
                <a:solidFill>
                  <a:srgbClr val="FF0000"/>
                </a:solidFill>
              </a:rPr>
              <a:t>配車道具として、</a:t>
            </a:r>
            <a:r>
              <a:rPr lang="ja-JP" altLang="en-US" sz="3600" b="1" dirty="0" smtClean="0">
                <a:solidFill>
                  <a:srgbClr val="FF0000"/>
                </a:solidFill>
              </a:rPr>
              <a:t>タクシー無線がスマホに変わった認識では</a:t>
            </a:r>
            <a:r>
              <a:rPr lang="en-US" altLang="ja-JP" sz="3600" b="1" dirty="0" smtClean="0">
                <a:solidFill>
                  <a:srgbClr val="FF0000"/>
                </a:solidFill>
              </a:rPr>
              <a:t>Google</a:t>
            </a:r>
            <a:r>
              <a:rPr lang="ja-JP" altLang="en-US" sz="3600" b="1" dirty="0" smtClean="0">
                <a:solidFill>
                  <a:srgbClr val="FF0000"/>
                </a:solidFill>
              </a:rPr>
              <a:t>が席巻</a:t>
            </a:r>
            <a:endParaRPr lang="en-US" altLang="ja-JP" sz="3600" dirty="0" smtClean="0">
              <a:solidFill>
                <a:srgbClr val="FF0000"/>
              </a:solidFill>
            </a:endParaRPr>
          </a:p>
          <a:p>
            <a:r>
              <a:rPr lang="ja-JP" altLang="en-US" dirty="0" smtClean="0"/>
              <a:t>観光関係アプリは食通気味なくらいあふれている。データに基づく信頼性の高いお勧めができなければ使われない（ビッグデータ、ＳＵＩＣＡ）</a:t>
            </a:r>
            <a:endParaRPr lang="en-US" altLang="ja-JP" b="1" dirty="0" smtClean="0"/>
          </a:p>
          <a:p>
            <a:endParaRPr lang="ja-JP" altLang="en-US" dirty="0" smtClean="0"/>
          </a:p>
          <a:p>
            <a:endParaRPr kumimoji="1" lang="ja-JP"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57150">
            <a:solidFill>
              <a:schemeClr val="tx1">
                <a:lumMod val="95000"/>
                <a:lumOff val="5000"/>
              </a:schemeClr>
            </a:solidFill>
          </a:ln>
        </p:spPr>
        <p:txBody>
          <a:bodyPr>
            <a:normAutofit/>
          </a:bodyPr>
          <a:lstStyle/>
          <a:p>
            <a:r>
              <a:rPr kumimoji="1" lang="ja-JP" altLang="en-US" sz="6600" dirty="0" smtClean="0">
                <a:solidFill>
                  <a:schemeClr val="tx1">
                    <a:lumMod val="95000"/>
                    <a:lumOff val="5000"/>
                  </a:schemeClr>
                </a:solidFill>
              </a:rPr>
              <a:t>大胆な予想</a:t>
            </a:r>
            <a:endParaRPr kumimoji="1" lang="ja-JP" altLang="en-US" sz="6600" dirty="0">
              <a:solidFill>
                <a:schemeClr val="tx1">
                  <a:lumMod val="95000"/>
                  <a:lumOff val="5000"/>
                </a:schemeClr>
              </a:solidFill>
            </a:endParaRPr>
          </a:p>
        </p:txBody>
      </p:sp>
      <p:sp>
        <p:nvSpPr>
          <p:cNvPr id="3" name="コンテンツ プレースホルダ 2"/>
          <p:cNvSpPr>
            <a:spLocks noGrp="1"/>
          </p:cNvSpPr>
          <p:nvPr>
            <p:ph idx="1"/>
          </p:nvPr>
        </p:nvSpPr>
        <p:spPr>
          <a:xfrm>
            <a:off x="251520" y="1600200"/>
            <a:ext cx="8712968" cy="5257800"/>
          </a:xfrm>
          <a:noFill/>
        </p:spPr>
        <p:txBody>
          <a:bodyPr>
            <a:noAutofit/>
          </a:bodyPr>
          <a:lstStyle/>
          <a:p>
            <a:r>
              <a:rPr kumimoji="1" lang="ja-JP" altLang="en-US" sz="4000" dirty="0" smtClean="0">
                <a:solidFill>
                  <a:schemeClr val="tx1">
                    <a:lumMod val="95000"/>
                    <a:lumOff val="5000"/>
                  </a:schemeClr>
                </a:solidFill>
              </a:rPr>
              <a:t>日本の</a:t>
            </a:r>
            <a:r>
              <a:rPr lang="ja-JP" altLang="en-US" sz="4000" dirty="0" smtClean="0">
                <a:solidFill>
                  <a:schemeClr val="tx1">
                    <a:lumMod val="95000"/>
                    <a:lumOff val="5000"/>
                  </a:schemeClr>
                </a:solidFill>
              </a:rPr>
              <a:t>中堅</a:t>
            </a:r>
            <a:r>
              <a:rPr kumimoji="1" lang="ja-JP" altLang="en-US" sz="4000" dirty="0" smtClean="0">
                <a:solidFill>
                  <a:schemeClr val="tx1">
                    <a:lumMod val="95000"/>
                    <a:lumOff val="5000"/>
                  </a:schemeClr>
                </a:solidFill>
              </a:rPr>
              <a:t>旅行会社買収</a:t>
            </a:r>
            <a:endParaRPr kumimoji="1" lang="en-US" altLang="ja-JP" sz="4000" dirty="0" smtClean="0">
              <a:solidFill>
                <a:schemeClr val="tx1">
                  <a:lumMod val="95000"/>
                  <a:lumOff val="5000"/>
                </a:schemeClr>
              </a:solidFill>
            </a:endParaRPr>
          </a:p>
          <a:p>
            <a:r>
              <a:rPr lang="ja-JP" altLang="en-US" sz="4000" dirty="0" smtClean="0">
                <a:solidFill>
                  <a:schemeClr val="tx1">
                    <a:lumMod val="95000"/>
                    <a:lumOff val="5000"/>
                  </a:schemeClr>
                </a:solidFill>
              </a:rPr>
              <a:t>月極乗り放題商品として全国販売（</a:t>
            </a:r>
            <a:r>
              <a:rPr lang="en-US" altLang="ja-JP" sz="4000" dirty="0" err="1" smtClean="0">
                <a:solidFill>
                  <a:schemeClr val="tx1">
                    <a:lumMod val="95000"/>
                    <a:lumOff val="5000"/>
                  </a:schemeClr>
                </a:solidFill>
              </a:rPr>
              <a:t>Uber</a:t>
            </a:r>
            <a:r>
              <a:rPr lang="ja-JP" altLang="en-US" sz="4000" dirty="0" smtClean="0">
                <a:solidFill>
                  <a:schemeClr val="tx1">
                    <a:lumMod val="95000"/>
                    <a:lumOff val="5000"/>
                  </a:schemeClr>
                </a:solidFill>
              </a:rPr>
              <a:t>の進化と全国化）</a:t>
            </a:r>
            <a:endParaRPr lang="en-US" altLang="ja-JP" sz="4000" dirty="0" smtClean="0">
              <a:solidFill>
                <a:schemeClr val="tx1">
                  <a:lumMod val="95000"/>
                  <a:lumOff val="5000"/>
                </a:schemeClr>
              </a:solidFill>
            </a:endParaRPr>
          </a:p>
          <a:p>
            <a:r>
              <a:rPr lang="ja-JP" altLang="en-US" sz="4000" dirty="0" smtClean="0">
                <a:solidFill>
                  <a:schemeClr val="tx1">
                    <a:lumMod val="95000"/>
                    <a:lumOff val="5000"/>
                  </a:schemeClr>
                </a:solidFill>
              </a:rPr>
              <a:t>全国のタクシー会社、ビジネスホテル等を取引先にオルガナイズ（人流業）</a:t>
            </a:r>
            <a:endParaRPr lang="en-US" altLang="ja-JP" sz="4000" dirty="0" smtClean="0">
              <a:solidFill>
                <a:schemeClr val="tx1">
                  <a:lumMod val="95000"/>
                  <a:lumOff val="5000"/>
                </a:schemeClr>
              </a:solidFill>
            </a:endParaRPr>
          </a:p>
          <a:p>
            <a:r>
              <a:rPr lang="ja-JP" altLang="en-US" sz="4000" dirty="0" smtClean="0">
                <a:solidFill>
                  <a:schemeClr val="tx1">
                    <a:lumMod val="95000"/>
                    <a:lumOff val="5000"/>
                  </a:schemeClr>
                </a:solidFill>
              </a:rPr>
              <a:t>人流情報を把握、マーケッティングに活用　新しいビジネスモデル（総合生活移動産業）を構築</a:t>
            </a:r>
            <a:endParaRPr lang="en-US" altLang="ja-JP" sz="4000" dirty="0" smtClean="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solidFill>
            <a:srgbClr val="FFFF00"/>
          </a:solidFill>
          <a:ln w="76200">
            <a:solidFill>
              <a:schemeClr val="tx1">
                <a:lumMod val="95000"/>
                <a:lumOff val="5000"/>
              </a:schemeClr>
            </a:solidFill>
          </a:ln>
        </p:spPr>
        <p:txBody>
          <a:bodyPr/>
          <a:lstStyle/>
          <a:p>
            <a:pPr algn="r"/>
            <a:r>
              <a:rPr kumimoji="1" lang="ja-JP" altLang="en-US" dirty="0" smtClean="0"/>
              <a:t>目⇒ウェアラブル</a:t>
            </a:r>
            <a:endParaRPr kumimoji="1" lang="ja-JP" altLang="en-US" dirty="0"/>
          </a:p>
        </p:txBody>
      </p:sp>
      <p:sp>
        <p:nvSpPr>
          <p:cNvPr id="3" name="サブタイトル 2"/>
          <p:cNvSpPr>
            <a:spLocks noGrp="1"/>
          </p:cNvSpPr>
          <p:nvPr>
            <p:ph type="subTitle" idx="1"/>
          </p:nvPr>
        </p:nvSpPr>
        <p:spPr>
          <a:xfrm>
            <a:off x="2707704" y="3886200"/>
            <a:ext cx="6400800" cy="694928"/>
          </a:xfrm>
        </p:spPr>
        <p:txBody>
          <a:bodyPr>
            <a:normAutofit fontScale="47500" lnSpcReduction="20000"/>
          </a:bodyPr>
          <a:lstStyle/>
          <a:p>
            <a:r>
              <a:rPr kumimoji="1" lang="ja-JP" altLang="en-US" dirty="0" smtClean="0">
                <a:solidFill>
                  <a:schemeClr val="tx1">
                    <a:lumMod val="95000"/>
                    <a:lumOff val="5000"/>
                  </a:schemeClr>
                </a:solidFill>
              </a:rPr>
              <a:t>ＧＯＯＧＬＥＧＬＡＳＳ</a:t>
            </a:r>
            <a:endParaRPr kumimoji="1" lang="en-US" altLang="ja-JP" dirty="0" smtClean="0">
              <a:solidFill>
                <a:schemeClr val="tx1">
                  <a:lumMod val="95000"/>
                  <a:lumOff val="5000"/>
                </a:schemeClr>
              </a:solidFill>
            </a:endParaRPr>
          </a:p>
          <a:p>
            <a:r>
              <a:rPr lang="en-US" altLang="ja-JP" dirty="0" smtClean="0">
                <a:solidFill>
                  <a:schemeClr val="tx1">
                    <a:lumMod val="95000"/>
                    <a:lumOff val="5000"/>
                  </a:schemeClr>
                </a:solidFill>
                <a:hlinkClick r:id="rId3"/>
              </a:rPr>
              <a:t>https://www.youtube.com/watch?feature=player_embedded&amp;v=itdwWvAnNx4</a:t>
            </a:r>
            <a:endParaRPr lang="en-US" altLang="ja-JP" dirty="0" smtClean="0">
              <a:solidFill>
                <a:schemeClr val="tx1">
                  <a:lumMod val="95000"/>
                  <a:lumOff val="5000"/>
                </a:schemeClr>
              </a:solidFill>
            </a:endParaRPr>
          </a:p>
          <a:p>
            <a:endParaRPr kumimoji="1" lang="ja-JP" altLang="en-US"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pr.c.yimg.jp/im_sigg.ReLzVcdT4bSMaQJ0jPHHg---x585-n1/amd/20140127-00031992-roupeiro-000-56-view.jpg"/>
          <p:cNvPicPr>
            <a:picLocks noChangeAspect="1" noChangeArrowheads="1"/>
          </p:cNvPicPr>
          <p:nvPr/>
        </p:nvPicPr>
        <p:blipFill>
          <a:blip r:embed="rId3" cstate="print"/>
          <a:srcRect/>
          <a:stretch>
            <a:fillRect/>
          </a:stretch>
        </p:blipFill>
        <p:spPr bwMode="auto">
          <a:xfrm>
            <a:off x="311779" y="1196752"/>
            <a:ext cx="8706618" cy="489654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5">
              <a:lumMod val="20000"/>
              <a:lumOff val="80000"/>
            </a:schemeClr>
          </a:solidFill>
          <a:ln>
            <a:solidFill>
              <a:schemeClr val="tx1">
                <a:lumMod val="95000"/>
                <a:lumOff val="5000"/>
              </a:schemeClr>
            </a:solidFill>
          </a:ln>
        </p:spPr>
        <p:txBody>
          <a:bodyPr>
            <a:normAutofit fontScale="90000"/>
          </a:bodyPr>
          <a:lstStyle/>
          <a:p>
            <a:r>
              <a:rPr lang="ja-JP" altLang="en-US" dirty="0" smtClean="0"/>
              <a:t>検索履歴などから利用者の嗜好把握</a:t>
            </a:r>
            <a:endParaRPr kumimoji="1" lang="ja-JP" altLang="en-US" dirty="0"/>
          </a:p>
        </p:txBody>
      </p:sp>
      <p:pic>
        <p:nvPicPr>
          <p:cNvPr id="65538" name="Picture 2" descr="http://www.nikkei.com/content/pic/20140318/96958A9C93819499E3E2E2E28A8DE3E2E2E1E0E2E3E6E2E2E2E2E2E2-DSXZZO6803225010032014000000-PB1-12.jpg"/>
          <p:cNvPicPr>
            <a:picLocks noChangeAspect="1" noChangeArrowheads="1"/>
          </p:cNvPicPr>
          <p:nvPr/>
        </p:nvPicPr>
        <p:blipFill>
          <a:blip r:embed="rId3" cstate="print"/>
          <a:srcRect l="18318" t="5078" r="19148"/>
          <a:stretch>
            <a:fillRect/>
          </a:stretch>
        </p:blipFill>
        <p:spPr bwMode="auto">
          <a:xfrm>
            <a:off x="430155" y="1700808"/>
            <a:ext cx="8362622" cy="439248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5">
              <a:lumMod val="20000"/>
              <a:lumOff val="80000"/>
            </a:schemeClr>
          </a:solidFill>
          <a:ln>
            <a:solidFill>
              <a:schemeClr val="tx1">
                <a:lumMod val="95000"/>
                <a:lumOff val="5000"/>
              </a:schemeClr>
            </a:solidFill>
          </a:ln>
        </p:spPr>
        <p:txBody>
          <a:bodyPr>
            <a:normAutofit/>
          </a:bodyPr>
          <a:lstStyle/>
          <a:p>
            <a:r>
              <a:rPr lang="ja-JP" altLang="en-US" dirty="0" smtClean="0"/>
              <a:t>広告メディアとして大きな可能性</a:t>
            </a:r>
            <a:endParaRPr kumimoji="1" lang="ja-JP" altLang="en-US" dirty="0"/>
          </a:p>
        </p:txBody>
      </p:sp>
      <p:pic>
        <p:nvPicPr>
          <p:cNvPr id="74754" name="Picture 2" descr="http://www.nikkei.com/content/pic/20140318/96958A9C93819499E3E2E2E28A8DE3E2E2E1E0E2E3E6E2E2E2E2E2E2-DSXZZO6803231010032014000000-PN1-12.jpg"/>
          <p:cNvPicPr>
            <a:picLocks noChangeAspect="1" noChangeArrowheads="1"/>
          </p:cNvPicPr>
          <p:nvPr/>
        </p:nvPicPr>
        <p:blipFill>
          <a:blip r:embed="rId3" cstate="print"/>
          <a:srcRect/>
          <a:stretch>
            <a:fillRect/>
          </a:stretch>
        </p:blipFill>
        <p:spPr bwMode="auto">
          <a:xfrm>
            <a:off x="323528" y="1884412"/>
            <a:ext cx="8524112" cy="456892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95000"/>
                <a:lumOff val="5000"/>
              </a:schemeClr>
            </a:solidFill>
          </a:ln>
        </p:spPr>
        <p:txBody>
          <a:bodyPr>
            <a:normAutofit fontScale="90000"/>
          </a:bodyPr>
          <a:lstStyle/>
          <a:p>
            <a:r>
              <a:rPr lang="ja-JP" altLang="en-US" b="1" dirty="0" smtClean="0"/>
              <a:t>ウエアラブルから埋め込みへ</a:t>
            </a:r>
            <a:r>
              <a:rPr lang="en-US" altLang="ja-JP" b="1" dirty="0" smtClean="0"/>
              <a:t/>
            </a:r>
            <a:br>
              <a:rPr lang="en-US" altLang="ja-JP" b="1" dirty="0" smtClean="0"/>
            </a:br>
            <a:r>
              <a:rPr lang="ja-JP" altLang="en-US" b="1" dirty="0" smtClean="0"/>
              <a:t>次世代機器は体内に「装着」</a:t>
            </a:r>
            <a:endParaRPr kumimoji="1" lang="ja-JP" altLang="en-US" dirty="0"/>
          </a:p>
        </p:txBody>
      </p:sp>
      <p:pic>
        <p:nvPicPr>
          <p:cNvPr id="1026" name="Picture 2" descr="http://www.cnn.co.jp/storage/2014/04/09/bfc568614f2af473d0bde9b194ee6cab/cyborgs-resize-edit.jpg"/>
          <p:cNvPicPr>
            <a:picLocks noChangeAspect="1" noChangeArrowheads="1"/>
          </p:cNvPicPr>
          <p:nvPr/>
        </p:nvPicPr>
        <p:blipFill>
          <a:blip r:embed="rId3" cstate="print"/>
          <a:srcRect/>
          <a:stretch>
            <a:fillRect/>
          </a:stretch>
        </p:blipFill>
        <p:spPr bwMode="auto">
          <a:xfrm>
            <a:off x="1503660" y="1556792"/>
            <a:ext cx="7532836" cy="4237220"/>
          </a:xfrm>
          <a:prstGeom prst="rect">
            <a:avLst/>
          </a:prstGeom>
          <a:noFill/>
        </p:spPr>
      </p:pic>
      <p:pic>
        <p:nvPicPr>
          <p:cNvPr id="4" name="Picture 2" descr="http://tctechcrunch2011.files.wordpress.com/2014/01/hand-holding-zoomed-in.jpg?w=1280"/>
          <p:cNvPicPr>
            <a:picLocks noChangeAspect="1" noChangeArrowheads="1"/>
          </p:cNvPicPr>
          <p:nvPr/>
        </p:nvPicPr>
        <p:blipFill>
          <a:blip r:embed="rId4" cstate="print"/>
          <a:srcRect/>
          <a:stretch>
            <a:fillRect/>
          </a:stretch>
        </p:blipFill>
        <p:spPr bwMode="auto">
          <a:xfrm>
            <a:off x="107505" y="4531751"/>
            <a:ext cx="3096343" cy="2063492"/>
          </a:xfrm>
          <a:prstGeom prst="rect">
            <a:avLst/>
          </a:prstGeom>
          <a:noFill/>
        </p:spPr>
      </p:pic>
      <p:sp>
        <p:nvSpPr>
          <p:cNvPr id="5" name="正方形/長方形 4"/>
          <p:cNvSpPr/>
          <p:nvPr/>
        </p:nvSpPr>
        <p:spPr>
          <a:xfrm>
            <a:off x="4716016" y="5961474"/>
            <a:ext cx="4032448" cy="707886"/>
          </a:xfrm>
          <a:prstGeom prst="rect">
            <a:avLst/>
          </a:prstGeom>
        </p:spPr>
        <p:txBody>
          <a:bodyPr wrap="square">
            <a:spAutoFit/>
          </a:bodyPr>
          <a:lstStyle/>
          <a:p>
            <a:r>
              <a:rPr lang="ja-JP" altLang="en-US" sz="4000" dirty="0" smtClean="0">
                <a:solidFill>
                  <a:srgbClr val="FF0000"/>
                </a:solidFill>
              </a:rPr>
              <a:t>基本概念の特許</a:t>
            </a:r>
            <a:endParaRPr lang="ja-JP" altLang="en-US" sz="4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648"/>
            <a:ext cx="8229600" cy="1143000"/>
          </a:xfrm>
          <a:solidFill>
            <a:schemeClr val="bg1"/>
          </a:solidFill>
          <a:ln>
            <a:solidFill>
              <a:schemeClr val="tx1">
                <a:lumMod val="85000"/>
                <a:lumOff val="15000"/>
              </a:schemeClr>
            </a:solidFill>
          </a:ln>
        </p:spPr>
        <p:txBody>
          <a:bodyPr>
            <a:normAutofit/>
          </a:bodyPr>
          <a:lstStyle/>
          <a:p>
            <a:r>
              <a:rPr lang="en-US" altLang="ja-JP" b="1" dirty="0" smtClean="0">
                <a:solidFill>
                  <a:schemeClr val="tx1">
                    <a:lumMod val="95000"/>
                    <a:lumOff val="5000"/>
                  </a:schemeClr>
                </a:solidFill>
              </a:rPr>
              <a:t>Google Glass</a:t>
            </a:r>
            <a:r>
              <a:rPr lang="ja-JP" altLang="en-US" b="1" dirty="0" smtClean="0">
                <a:solidFill>
                  <a:schemeClr val="tx1">
                    <a:lumMod val="95000"/>
                    <a:lumOff val="5000"/>
                  </a:schemeClr>
                </a:solidFill>
              </a:rPr>
              <a:t>と社会問題</a:t>
            </a:r>
            <a:endParaRPr kumimoji="1" lang="ja-JP" altLang="en-US" dirty="0">
              <a:solidFill>
                <a:schemeClr val="tx1">
                  <a:lumMod val="95000"/>
                  <a:lumOff val="5000"/>
                </a:schemeClr>
              </a:solidFill>
            </a:endParaRPr>
          </a:p>
        </p:txBody>
      </p:sp>
      <p:sp>
        <p:nvSpPr>
          <p:cNvPr id="3" name="コンテンツ プレースホルダ 2"/>
          <p:cNvSpPr>
            <a:spLocks noGrp="1"/>
          </p:cNvSpPr>
          <p:nvPr>
            <p:ph idx="1"/>
          </p:nvPr>
        </p:nvSpPr>
        <p:spPr>
          <a:xfrm>
            <a:off x="457200" y="2104256"/>
            <a:ext cx="8229600" cy="3845024"/>
          </a:xfrm>
        </p:spPr>
        <p:txBody>
          <a:bodyPr>
            <a:normAutofit lnSpcReduction="10000"/>
          </a:bodyPr>
          <a:lstStyle/>
          <a:p>
            <a:r>
              <a:rPr lang="ja-JP" altLang="en-US" dirty="0" smtClean="0"/>
              <a:t>自動車運転中に</a:t>
            </a:r>
            <a:r>
              <a:rPr lang="en-US" altLang="ja-JP" dirty="0" smtClean="0"/>
              <a:t>Glass</a:t>
            </a:r>
            <a:r>
              <a:rPr lang="ja-JP" altLang="en-US" dirty="0" smtClean="0"/>
              <a:t>を着用していた女性ドライバーをめぐる裁判発生</a:t>
            </a:r>
            <a:endParaRPr lang="en-US" altLang="ja-JP" dirty="0" smtClean="0"/>
          </a:p>
          <a:p>
            <a:r>
              <a:rPr lang="ja-JP" altLang="en-US" dirty="0" smtClean="0"/>
              <a:t>映画館等での撮影禁止措置の無力化、カジノ等での不正行為、試験、クイズの不成立等社会ビジネスモデルの大幅変更圧力</a:t>
            </a:r>
            <a:endParaRPr lang="en-US" altLang="ja-JP" dirty="0" smtClean="0"/>
          </a:p>
          <a:p>
            <a:r>
              <a:rPr lang="ja-JP" altLang="en-US" dirty="0" smtClean="0"/>
              <a:t>公共の場で個人的に使用される</a:t>
            </a:r>
            <a:r>
              <a:rPr lang="en-US" altLang="ja-JP" dirty="0" smtClean="0"/>
              <a:t>Google Glass</a:t>
            </a:r>
            <a:r>
              <a:rPr lang="ja-JP" altLang="en-US" dirty="0" smtClean="0"/>
              <a:t>は「</a:t>
            </a:r>
            <a:r>
              <a:rPr lang="ja-JP" altLang="en-US" sz="4800" b="1" dirty="0" smtClean="0">
                <a:solidFill>
                  <a:srgbClr val="FF0000"/>
                </a:solidFill>
              </a:rPr>
              <a:t>動く監視カメラ</a:t>
            </a:r>
            <a:r>
              <a:rPr lang="ja-JP" altLang="en-US" dirty="0" smtClean="0"/>
              <a:t>」 </a:t>
            </a:r>
            <a:endParaRPr lang="en-US" altLang="ja-JP" dirty="0" smtClean="0"/>
          </a:p>
          <a:p>
            <a:endParaRPr lang="en-US" altLang="ja-JP" dirty="0" smtClean="0"/>
          </a:p>
          <a:p>
            <a:endParaRPr lang="ja-JP" altLang="en-US" dirty="0" smtClean="0"/>
          </a:p>
          <a:p>
            <a:endParaRPr lang="en-US" altLang="ja-JP" dirty="0" smtClean="0"/>
          </a:p>
          <a:p>
            <a:endParaRPr lang="ja-JP" altLang="en-US" dirty="0" smtClean="0"/>
          </a:p>
          <a:p>
            <a:endParaRPr lang="ja-JP" altLang="en-US" dirty="0" smtClean="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8680"/>
            <a:ext cx="8229600" cy="1728192"/>
          </a:xfrm>
          <a:solidFill>
            <a:srgbClr val="FFFF00"/>
          </a:solidFill>
          <a:ln>
            <a:solidFill>
              <a:schemeClr val="tx1">
                <a:lumMod val="95000"/>
                <a:lumOff val="5000"/>
              </a:schemeClr>
            </a:solidFill>
          </a:ln>
        </p:spPr>
        <p:txBody>
          <a:bodyPr>
            <a:normAutofit/>
          </a:bodyPr>
          <a:lstStyle/>
          <a:p>
            <a:r>
              <a:rPr lang="ja-JP" altLang="en-US" dirty="0" smtClean="0"/>
              <a:t>ウェアラブルコンピュータ</a:t>
            </a:r>
            <a:r>
              <a:rPr lang="en-US" altLang="ja-JP" dirty="0" smtClean="0"/>
              <a:t/>
            </a:r>
            <a:br>
              <a:rPr lang="en-US" altLang="ja-JP" dirty="0" smtClean="0"/>
            </a:br>
            <a:r>
              <a:rPr lang="ja-JP" altLang="en-US" dirty="0" smtClean="0"/>
              <a:t>目と手　⇒　人工知能への一里塚</a:t>
            </a:r>
            <a:endParaRPr kumimoji="1" lang="ja-JP" altLang="en-US" dirty="0"/>
          </a:p>
        </p:txBody>
      </p:sp>
      <p:sp>
        <p:nvSpPr>
          <p:cNvPr id="3" name="コンテンツ プレースホルダ 2"/>
          <p:cNvSpPr>
            <a:spLocks noGrp="1"/>
          </p:cNvSpPr>
          <p:nvPr>
            <p:ph idx="1"/>
          </p:nvPr>
        </p:nvSpPr>
        <p:spPr>
          <a:xfrm>
            <a:off x="457200" y="2752328"/>
            <a:ext cx="8229600" cy="3773016"/>
          </a:xfrm>
        </p:spPr>
        <p:txBody>
          <a:bodyPr>
            <a:normAutofit/>
          </a:bodyPr>
          <a:lstStyle/>
          <a:p>
            <a:r>
              <a:rPr lang="ja-JP" altLang="en-US" b="1" dirty="0" smtClean="0">
                <a:solidFill>
                  <a:srgbClr val="FF0000"/>
                </a:solidFill>
              </a:rPr>
              <a:t>直立歩行</a:t>
            </a:r>
            <a:r>
              <a:rPr lang="ja-JP" altLang="en-US" b="1" dirty="0" smtClean="0"/>
              <a:t>が可能となり、</a:t>
            </a:r>
            <a:r>
              <a:rPr lang="ja-JP" altLang="en-US" b="1" dirty="0" smtClean="0">
                <a:solidFill>
                  <a:srgbClr val="FF0000"/>
                </a:solidFill>
              </a:rPr>
              <a:t>手が解放</a:t>
            </a:r>
            <a:r>
              <a:rPr lang="ja-JP" altLang="en-US" b="1" dirty="0" smtClean="0"/>
              <a:t>された</a:t>
            </a:r>
            <a:endParaRPr lang="en-US" altLang="ja-JP" b="1" dirty="0" smtClean="0"/>
          </a:p>
          <a:p>
            <a:r>
              <a:rPr lang="ja-JP" altLang="en-US" b="1" dirty="0" smtClean="0">
                <a:solidFill>
                  <a:srgbClr val="FF0000"/>
                </a:solidFill>
              </a:rPr>
              <a:t>手（触覚）</a:t>
            </a:r>
            <a:r>
              <a:rPr lang="ja-JP" altLang="en-US" b="1" dirty="0" smtClean="0"/>
              <a:t>を</a:t>
            </a:r>
            <a:r>
              <a:rPr lang="ja-JP" altLang="en-US" b="1" dirty="0" smtClean="0">
                <a:solidFill>
                  <a:srgbClr val="FF0000"/>
                </a:solidFill>
              </a:rPr>
              <a:t>見つめ（視覚）</a:t>
            </a:r>
            <a:r>
              <a:rPr lang="ja-JP" altLang="en-US" b="1" dirty="0" smtClean="0"/>
              <a:t>動かす脳の発達により、</a:t>
            </a:r>
            <a:r>
              <a:rPr lang="ja-JP" altLang="en-US" b="1" dirty="0" smtClean="0">
                <a:solidFill>
                  <a:srgbClr val="FF0000"/>
                </a:solidFill>
              </a:rPr>
              <a:t>意識</a:t>
            </a:r>
            <a:r>
              <a:rPr lang="ja-JP" altLang="en-US" b="1" dirty="0" smtClean="0"/>
              <a:t>が発生➵言語（双子の会話）</a:t>
            </a:r>
            <a:endParaRPr lang="en-US" altLang="ja-JP" b="1" dirty="0" smtClean="0"/>
          </a:p>
          <a:p>
            <a:pPr>
              <a:buNone/>
            </a:pPr>
            <a:r>
              <a:rPr lang="ja-JP" altLang="en-US" sz="2800" b="1" dirty="0" smtClean="0">
                <a:hlinkClick r:id="rId3"/>
              </a:rPr>
              <a:t>　</a:t>
            </a:r>
            <a:r>
              <a:rPr lang="en-US" altLang="ja-JP" sz="2800" b="1" dirty="0" smtClean="0">
                <a:hlinkClick r:id="rId3"/>
              </a:rPr>
              <a:t>http://www.youtube.com/watch?v=YcGk13HvSM4</a:t>
            </a:r>
            <a:endParaRPr lang="en-US" altLang="ja-JP" sz="2800" b="1" dirty="0" smtClean="0"/>
          </a:p>
          <a:p>
            <a:r>
              <a:rPr lang="ja-JP" altLang="en-US" sz="2800" b="1" dirty="0" smtClean="0"/>
              <a:t>ウエアラブルコンピューティングが、目（グーグルグラス）と手（スマートウォッチ）に集中するのも進化の過程から見れば必然？</a:t>
            </a:r>
            <a:endParaRPr lang="en-US" altLang="ja-JP" sz="2800" b="1" dirty="0" smtClean="0"/>
          </a:p>
          <a:p>
            <a:endParaRPr lang="en-US" altLang="ja-JP" sz="3000" b="1" dirty="0" smtClean="0"/>
          </a:p>
          <a:p>
            <a:endParaRPr lang="en-US" altLang="ja-JP" b="1"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9776"/>
            <a:ext cx="8229600" cy="1143000"/>
          </a:xfrm>
          <a:solidFill>
            <a:srgbClr val="FFFF00"/>
          </a:solidFill>
          <a:ln w="57150">
            <a:solidFill>
              <a:schemeClr val="tx1">
                <a:lumMod val="85000"/>
                <a:lumOff val="15000"/>
              </a:schemeClr>
            </a:solidFill>
          </a:ln>
        </p:spPr>
        <p:txBody>
          <a:bodyPr>
            <a:normAutofit/>
          </a:bodyPr>
          <a:lstStyle/>
          <a:p>
            <a:r>
              <a:rPr lang="ja-JP" altLang="en-US" dirty="0" smtClean="0"/>
              <a:t>非言語世界への進出</a:t>
            </a:r>
            <a:endParaRPr kumimoji="1" lang="ja-JP" altLang="en-US" dirty="0"/>
          </a:p>
        </p:txBody>
      </p:sp>
      <p:sp>
        <p:nvSpPr>
          <p:cNvPr id="3" name="コンテンツ プレースホルダ 2"/>
          <p:cNvSpPr>
            <a:spLocks noGrp="1"/>
          </p:cNvSpPr>
          <p:nvPr>
            <p:ph idx="1"/>
          </p:nvPr>
        </p:nvSpPr>
        <p:spPr>
          <a:xfrm>
            <a:off x="0" y="1556792"/>
            <a:ext cx="8892480" cy="1656184"/>
          </a:xfrm>
        </p:spPr>
        <p:txBody>
          <a:bodyPr>
            <a:normAutofit/>
          </a:bodyPr>
          <a:lstStyle/>
          <a:p>
            <a:r>
              <a:rPr lang="ja-JP" altLang="ja-JP" sz="3600" dirty="0" smtClean="0"/>
              <a:t>人工知能の新興企業買収</a:t>
            </a:r>
            <a:r>
              <a:rPr lang="ja-JP" altLang="en-US" sz="3600" dirty="0" smtClean="0"/>
              <a:t>、</a:t>
            </a:r>
            <a:r>
              <a:rPr lang="en-US" altLang="ja-JP" sz="3600" dirty="0" smtClean="0"/>
              <a:t>Deep Learning</a:t>
            </a:r>
            <a:r>
              <a:rPr lang="ja-JP" altLang="ja-JP" sz="3600" dirty="0" smtClean="0"/>
              <a:t>という</a:t>
            </a:r>
            <a:r>
              <a:rPr lang="en-US" altLang="ja-JP" sz="3600" dirty="0" smtClean="0"/>
              <a:t>AI</a:t>
            </a:r>
            <a:r>
              <a:rPr lang="ja-JP" altLang="ja-JP" sz="3600" dirty="0" smtClean="0"/>
              <a:t>新分野の探究のための人材を雇入れ</a:t>
            </a:r>
            <a:endParaRPr lang="en-US" altLang="ja-JP" sz="3600" dirty="0" smtClean="0"/>
          </a:p>
          <a:p>
            <a:r>
              <a:rPr lang="en-US" altLang="ja-JP" sz="1200" dirty="0" smtClean="0">
                <a:hlinkClick r:id="rId3"/>
              </a:rPr>
              <a:t>http://wired.jp/2014/01/29/google-buying-way-making-brain-irrelevant/</a:t>
            </a:r>
            <a:endParaRPr lang="en-US" altLang="ja-JP" sz="1200" dirty="0" smtClean="0"/>
          </a:p>
        </p:txBody>
      </p:sp>
      <p:sp>
        <p:nvSpPr>
          <p:cNvPr id="4" name="コンテンツ プレースホルダ 2"/>
          <p:cNvSpPr txBox="1">
            <a:spLocks/>
          </p:cNvSpPr>
          <p:nvPr/>
        </p:nvSpPr>
        <p:spPr>
          <a:xfrm>
            <a:off x="323528" y="3068960"/>
            <a:ext cx="8229600" cy="1684784"/>
          </a:xfrm>
          <a:prstGeom prst="rect">
            <a:avLst/>
          </a:prstGeom>
          <a:solidFill>
            <a:schemeClr val="bg1"/>
          </a:solidFill>
          <a:ln>
            <a:solidFill>
              <a:schemeClr val="tx1">
                <a:lumMod val="95000"/>
                <a:lumOff val="5000"/>
              </a:schemeClr>
            </a:solidFill>
          </a:ln>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ja-JP" sz="3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人間から生理的な測定値を複数記録し分析することで、その人の感情状態が推測できる技術は１０年程度で実用化される</a:t>
            </a:r>
          </a:p>
        </p:txBody>
      </p:sp>
      <p:sp>
        <p:nvSpPr>
          <p:cNvPr id="8" name="コンテンツ プレースホルダ 2"/>
          <p:cNvSpPr txBox="1">
            <a:spLocks/>
          </p:cNvSpPr>
          <p:nvPr/>
        </p:nvSpPr>
        <p:spPr>
          <a:xfrm>
            <a:off x="539552" y="5877272"/>
            <a:ext cx="8229600" cy="720080"/>
          </a:xfrm>
          <a:prstGeom prst="rect">
            <a:avLst/>
          </a:prstGeom>
          <a:solidFill>
            <a:schemeClr val="bg1"/>
          </a:solidFill>
          <a:ln>
            <a:solidFill>
              <a:schemeClr val="tx1">
                <a:lumMod val="95000"/>
                <a:lumOff val="5000"/>
              </a:schemeClr>
            </a:solidFill>
          </a:ln>
        </p:spPr>
        <p:txBody>
          <a:bodyPr vert="horz" lIns="91440" tIns="45720" rIns="91440" bIns="45720" rtlCol="0">
            <a:normAutofit/>
          </a:bodyPr>
          <a:lstStyle/>
          <a:p>
            <a:r>
              <a:rPr lang="ja-JP" altLang="ja-JP" sz="3200" dirty="0" smtClean="0"/>
              <a:t>心を支えているのは意識ではなく、主に</a:t>
            </a:r>
            <a:r>
              <a:rPr lang="ja-JP" altLang="ja-JP" sz="3200" b="1" dirty="0" smtClean="0">
                <a:solidFill>
                  <a:srgbClr val="FF0000"/>
                </a:solidFill>
              </a:rPr>
              <a:t>無意識</a:t>
            </a:r>
            <a:r>
              <a:rPr lang="ja-JP" altLang="ja-JP" sz="3200" dirty="0" smtClean="0"/>
              <a:t>。</a:t>
            </a:r>
            <a:endParaRPr lang="ja-JP" altLang="ja-JP" sz="3200" dirty="0"/>
          </a:p>
        </p:txBody>
      </p:sp>
      <p:sp>
        <p:nvSpPr>
          <p:cNvPr id="9" name="上下矢印 8"/>
          <p:cNvSpPr/>
          <p:nvPr/>
        </p:nvSpPr>
        <p:spPr>
          <a:xfrm>
            <a:off x="2915816" y="4869160"/>
            <a:ext cx="3240360" cy="864096"/>
          </a:xfrm>
          <a:prstGeom prst="upDownArrow">
            <a:avLst>
              <a:gd name="adj1" fmla="val 18215"/>
              <a:gd name="adj2" fmla="val 34749"/>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4700" t="17344" r="33869" b="9813"/>
          <a:stretch>
            <a:fillRect/>
          </a:stretch>
        </p:blipFill>
        <p:spPr bwMode="auto">
          <a:xfrm>
            <a:off x="71500" y="764704"/>
            <a:ext cx="8748972"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bwMode="auto">
          <a:xfrm>
            <a:off x="518864" y="1556792"/>
            <a:ext cx="8229600" cy="2736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1" lang="ja-JP" altLang="en-US" sz="3200" b="0" i="0" u="none" strike="noStrike" kern="0" cap="none" spc="0" normalizeH="0" baseline="0" noProof="0" dirty="0" smtClean="0">
                <a:ln>
                  <a:noFill/>
                </a:ln>
                <a:solidFill>
                  <a:schemeClr val="tx1"/>
                </a:solidFill>
                <a:effectLst/>
                <a:uLnTx/>
                <a:uFillTx/>
                <a:latin typeface="+mn-lt"/>
                <a:ea typeface="+mn-ea"/>
                <a:cs typeface="+mn-cs"/>
              </a:rPr>
              <a:t>グーグルグラスならぬ、</a:t>
            </a:r>
            <a:r>
              <a:rPr kumimoji="1" lang="ja-JP" altLang="en-US" sz="3200" b="0" i="0" u="none" strike="noStrike" kern="0" cap="none" spc="0" normalizeH="0" baseline="0" noProof="0" dirty="0" smtClean="0">
                <a:ln>
                  <a:noFill/>
                </a:ln>
                <a:solidFill>
                  <a:srgbClr val="FF0000"/>
                </a:solidFill>
                <a:effectLst/>
                <a:uLnTx/>
                <a:uFillTx/>
                <a:latin typeface="+mn-lt"/>
                <a:ea typeface="+mn-ea"/>
                <a:cs typeface="+mn-cs"/>
              </a:rPr>
              <a:t>グーグルキャップ</a:t>
            </a:r>
            <a:r>
              <a:rPr kumimoji="1" lang="ja-JP" altLang="en-US" sz="3200" b="0" i="0" u="none" strike="noStrike" kern="0" cap="none" spc="0" normalizeH="0" baseline="0" noProof="0" dirty="0" smtClean="0">
                <a:ln>
                  <a:noFill/>
                </a:ln>
                <a:solidFill>
                  <a:schemeClr val="tx1"/>
                </a:solidFill>
                <a:effectLst/>
                <a:uLnTx/>
                <a:uFillTx/>
                <a:latin typeface="+mn-lt"/>
                <a:ea typeface="+mn-ea"/>
                <a:cs typeface="+mn-cs"/>
              </a:rPr>
              <a:t>をかぶることにより、観光客の脳の反応</a:t>
            </a:r>
            <a:r>
              <a:rPr kumimoji="1" lang="ja-JP" altLang="ja-JP" sz="3200" b="0" i="0" u="none" strike="noStrike" kern="0" cap="none" spc="0" normalizeH="0" baseline="0" noProof="0" dirty="0" smtClean="0">
                <a:ln>
                  <a:noFill/>
                </a:ln>
                <a:solidFill>
                  <a:schemeClr val="tx1"/>
                </a:solidFill>
                <a:effectLst/>
                <a:uLnTx/>
                <a:uFillTx/>
                <a:latin typeface="+mn-lt"/>
                <a:ea typeface="+mn-ea"/>
                <a:cs typeface="+mn-cs"/>
              </a:rPr>
              <a:t>測定値を</a:t>
            </a:r>
            <a:r>
              <a:rPr kumimoji="1" lang="ja-JP" altLang="en-US" sz="3200" b="0" i="0" u="none" strike="noStrike" kern="0" cap="none" spc="0" normalizeH="0" baseline="0" noProof="0" dirty="0" smtClean="0">
                <a:ln>
                  <a:noFill/>
                </a:ln>
                <a:solidFill>
                  <a:schemeClr val="tx1"/>
                </a:solidFill>
                <a:effectLst/>
                <a:uLnTx/>
                <a:uFillTx/>
                <a:latin typeface="+mn-lt"/>
                <a:ea typeface="+mn-ea"/>
                <a:cs typeface="+mn-cs"/>
              </a:rPr>
              <a:t>大量に蓄積し属性、移動情報等とクロス分析することで単なるアンケートで済ませていた観光行動の解明ができる可能性が出てくる</a:t>
            </a:r>
            <a:endParaRPr kumimoji="1" lang="ja-JP" altLang="ja-JP" sz="32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5" name="コンテンツ プレースホルダ 2"/>
          <p:cNvSpPr txBox="1">
            <a:spLocks/>
          </p:cNvSpPr>
          <p:nvPr/>
        </p:nvSpPr>
        <p:spPr bwMode="auto">
          <a:xfrm>
            <a:off x="671264" y="4365104"/>
            <a:ext cx="8229600" cy="22322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1" lang="ja-JP" altLang="en-US" sz="4000" b="0" i="0" u="none" strike="noStrike" kern="0" cap="none" spc="0" normalizeH="0" baseline="0" noProof="0" dirty="0" smtClean="0">
                <a:ln>
                  <a:noFill/>
                </a:ln>
                <a:solidFill>
                  <a:srgbClr val="FF0000"/>
                </a:solidFill>
                <a:effectLst/>
                <a:uLnTx/>
                <a:uFillTx/>
                <a:latin typeface="+mn-lt"/>
                <a:ea typeface="+mn-ea"/>
                <a:cs typeface="+mn-cs"/>
              </a:rPr>
              <a:t>観光行動のデータマイニング</a:t>
            </a:r>
            <a:r>
              <a:rPr kumimoji="1" lang="ja-JP" altLang="en-US" sz="3200" b="0" i="0" u="none" strike="noStrike" kern="0" cap="none" spc="0" normalizeH="0" baseline="0" noProof="0" dirty="0" smtClean="0">
                <a:ln>
                  <a:noFill/>
                </a:ln>
                <a:solidFill>
                  <a:schemeClr val="tx1"/>
                </a:solidFill>
                <a:effectLst/>
                <a:uLnTx/>
                <a:uFillTx/>
                <a:latin typeface="+mn-lt"/>
                <a:ea typeface="+mn-ea"/>
                <a:cs typeface="+mn-cs"/>
              </a:rPr>
              <a:t>を若手研究者が行うことに</a:t>
            </a:r>
            <a:r>
              <a:rPr lang="ja-JP" altLang="en-US" sz="3200" kern="0" dirty="0">
                <a:latin typeface="+mn-lt"/>
                <a:ea typeface="+mn-ea"/>
              </a:rPr>
              <a:t>より</a:t>
            </a:r>
            <a:r>
              <a:rPr lang="ja-JP" altLang="en-US" sz="3200" kern="0" dirty="0" smtClean="0">
                <a:latin typeface="+mn-lt"/>
                <a:ea typeface="+mn-ea"/>
              </a:rPr>
              <a:t>、大量の博士論文が生まれる（関西空港工事で多くの工学博士が誕生したことと同じ）</a:t>
            </a:r>
            <a:r>
              <a:rPr lang="en-US" altLang="ja-JP" sz="3200" kern="0" dirty="0" smtClean="0">
                <a:latin typeface="+mn-lt"/>
                <a:ea typeface="+mn-ea"/>
              </a:rPr>
              <a:t>?</a:t>
            </a:r>
            <a:r>
              <a:rPr lang="ja-JP" altLang="en-US" sz="3200" kern="0" dirty="0" smtClean="0"/>
              <a:t>⇔</a:t>
            </a:r>
            <a:r>
              <a:rPr lang="ja-JP" altLang="en-US" sz="3200" kern="0" dirty="0" smtClean="0">
                <a:solidFill>
                  <a:srgbClr val="FF0000"/>
                </a:solidFill>
              </a:rPr>
              <a:t>否定説もある</a:t>
            </a:r>
            <a:endParaRPr lang="en-US" altLang="ja-JP" sz="3200" kern="0" dirty="0" smtClean="0">
              <a:solidFill>
                <a:srgbClr val="FF0000"/>
              </a:solidFill>
              <a:latin typeface="+mn-lt"/>
              <a:ea typeface="+mn-ea"/>
            </a:endParaRPr>
          </a:p>
        </p:txBody>
      </p:sp>
      <p:sp>
        <p:nvSpPr>
          <p:cNvPr id="7" name="Rectangle 2"/>
          <p:cNvSpPr>
            <a:spLocks noGrp="1" noChangeArrowheads="1"/>
          </p:cNvSpPr>
          <p:nvPr>
            <p:ph type="title"/>
          </p:nvPr>
        </p:nvSpPr>
        <p:spPr>
          <a:xfrm>
            <a:off x="251520" y="274638"/>
            <a:ext cx="8712968" cy="1143000"/>
          </a:xfrm>
          <a:solidFill>
            <a:srgbClr val="FFFF00"/>
          </a:solidFill>
          <a:ln>
            <a:solidFill>
              <a:schemeClr val="tx1"/>
            </a:solidFill>
          </a:ln>
        </p:spPr>
        <p:txBody>
          <a:bodyPr>
            <a:normAutofit/>
          </a:bodyPr>
          <a:lstStyle/>
          <a:p>
            <a:pPr eaLnBrk="1" hangingPunct="1"/>
            <a:r>
              <a:rPr lang="ja-JP" altLang="en-US" dirty="0" smtClean="0"/>
              <a:t>観光学の脳科学への収斂（人流学）</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332656"/>
            <a:ext cx="8496944" cy="6048672"/>
          </a:xfrm>
          <a:solidFill>
            <a:srgbClr val="FFFF00"/>
          </a:solidFill>
          <a:ln w="28575">
            <a:solidFill>
              <a:schemeClr val="tx1"/>
            </a:solidFill>
          </a:ln>
        </p:spPr>
        <p:txBody>
          <a:bodyPr>
            <a:normAutofit fontScale="90000"/>
          </a:bodyPr>
          <a:lstStyle/>
          <a:p>
            <a:r>
              <a:rPr lang="ja-JP" altLang="en-US" sz="6600" dirty="0" smtClean="0">
                <a:solidFill>
                  <a:schemeClr val="tx1">
                    <a:lumMod val="95000"/>
                    <a:lumOff val="5000"/>
                  </a:schemeClr>
                </a:solidFill>
              </a:rPr>
              <a:t>自動運転車</a:t>
            </a:r>
            <a:r>
              <a:rPr lang="en-US" altLang="ja-JP" sz="6600" dirty="0" smtClean="0">
                <a:solidFill>
                  <a:schemeClr val="tx1">
                    <a:lumMod val="95000"/>
                    <a:lumOff val="5000"/>
                  </a:schemeClr>
                </a:solidFill>
              </a:rPr>
              <a:t/>
            </a:r>
            <a:br>
              <a:rPr lang="en-US" altLang="ja-JP" sz="6600" dirty="0" smtClean="0">
                <a:solidFill>
                  <a:schemeClr val="tx1">
                    <a:lumMod val="95000"/>
                    <a:lumOff val="5000"/>
                  </a:schemeClr>
                </a:solidFill>
              </a:rPr>
            </a:br>
            <a:r>
              <a:rPr lang="en-US" altLang="ja-JP" sz="6600" dirty="0" smtClean="0">
                <a:solidFill>
                  <a:schemeClr val="tx1">
                    <a:lumMod val="95000"/>
                    <a:lumOff val="5000"/>
                  </a:schemeClr>
                </a:solidFill>
              </a:rPr>
              <a:t/>
            </a:r>
            <a:br>
              <a:rPr lang="en-US" altLang="ja-JP" sz="6600" dirty="0" smtClean="0">
                <a:solidFill>
                  <a:schemeClr val="tx1">
                    <a:lumMod val="95000"/>
                    <a:lumOff val="5000"/>
                  </a:schemeClr>
                </a:solidFill>
              </a:rPr>
            </a:br>
            <a:r>
              <a:rPr lang="ja-JP" altLang="en-US" sz="4900" b="1" dirty="0" smtClean="0">
                <a:solidFill>
                  <a:schemeClr val="tx1">
                    <a:lumMod val="95000"/>
                    <a:lumOff val="5000"/>
                  </a:schemeClr>
                </a:solidFill>
              </a:rPr>
              <a:t>「ぶつからない車」の手本は</a:t>
            </a:r>
            <a:r>
              <a:rPr lang="ja-JP" altLang="en-US" sz="4900" b="1" dirty="0" smtClean="0">
                <a:solidFill>
                  <a:srgbClr val="FF0000"/>
                </a:solidFill>
              </a:rPr>
              <a:t>魚群</a:t>
            </a:r>
            <a:r>
              <a:rPr lang="en-US" altLang="ja-JP" sz="4900" b="1" dirty="0" smtClean="0">
                <a:solidFill>
                  <a:srgbClr val="FF0000"/>
                </a:solidFill>
              </a:rPr>
              <a:t/>
            </a:r>
            <a:br>
              <a:rPr lang="en-US" altLang="ja-JP" sz="4900" b="1" dirty="0" smtClean="0">
                <a:solidFill>
                  <a:srgbClr val="FF0000"/>
                </a:solidFill>
              </a:rPr>
            </a:br>
            <a:r>
              <a:rPr lang="ja-JP" altLang="en-US" sz="4900" dirty="0" smtClean="0">
                <a:solidFill>
                  <a:schemeClr val="tx1">
                    <a:lumMod val="95000"/>
                    <a:lumOff val="5000"/>
                  </a:schemeClr>
                </a:solidFill>
              </a:rPr>
              <a:t>「衝突回避」と「群走行」の両立するアルゴリズム研究</a:t>
            </a:r>
            <a:r>
              <a:rPr lang="en-US" altLang="ja-JP" sz="4900" dirty="0" smtClean="0">
                <a:solidFill>
                  <a:schemeClr val="tx1">
                    <a:lumMod val="95000"/>
                    <a:lumOff val="5000"/>
                  </a:schemeClr>
                </a:solidFill>
              </a:rPr>
              <a:t/>
            </a:r>
            <a:br>
              <a:rPr lang="en-US" altLang="ja-JP" sz="4900" dirty="0" smtClean="0">
                <a:solidFill>
                  <a:schemeClr val="tx1">
                    <a:lumMod val="95000"/>
                    <a:lumOff val="5000"/>
                  </a:schemeClr>
                </a:solidFill>
              </a:rPr>
            </a:br>
            <a:r>
              <a:rPr lang="en-US" altLang="ja-JP" sz="4900" dirty="0" smtClean="0">
                <a:solidFill>
                  <a:schemeClr val="tx1">
                    <a:lumMod val="95000"/>
                    <a:lumOff val="5000"/>
                  </a:schemeClr>
                </a:solidFill>
              </a:rPr>
              <a:t/>
            </a:r>
            <a:br>
              <a:rPr lang="en-US" altLang="ja-JP" sz="4900" dirty="0" smtClean="0">
                <a:solidFill>
                  <a:schemeClr val="tx1">
                    <a:lumMod val="95000"/>
                    <a:lumOff val="5000"/>
                  </a:schemeClr>
                </a:solidFill>
              </a:rPr>
            </a:br>
            <a:r>
              <a:rPr lang="ja-JP" altLang="en-US" sz="4900" dirty="0" smtClean="0">
                <a:solidFill>
                  <a:schemeClr val="tx1">
                    <a:lumMod val="95000"/>
                    <a:lumOff val="5000"/>
                  </a:schemeClr>
                </a:solidFill>
              </a:rPr>
              <a:t>世間の目　</a:t>
            </a:r>
            <a:r>
              <a:rPr lang="ja-JP" altLang="en-US" sz="4900" dirty="0" smtClean="0">
                <a:solidFill>
                  <a:srgbClr val="FF0000"/>
                </a:solidFill>
              </a:rPr>
              <a:t>飲酒運転➵高齢者運転</a:t>
            </a:r>
            <a:endParaRPr kumimoji="1" lang="ja-JP" altLang="en-US" sz="54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95000"/>
                <a:lumOff val="5000"/>
              </a:schemeClr>
            </a:solidFill>
          </a:ln>
        </p:spPr>
        <p:txBody>
          <a:bodyPr>
            <a:normAutofit fontScale="90000"/>
          </a:bodyPr>
          <a:lstStyle/>
          <a:p>
            <a:r>
              <a:rPr kumimoji="1" lang="ja-JP" altLang="en-US" dirty="0" smtClean="0"/>
              <a:t>自動運転の時代</a:t>
            </a:r>
            <a:r>
              <a:rPr kumimoji="1" lang="en-US" altLang="ja-JP" dirty="0" smtClean="0"/>
              <a:t/>
            </a:r>
            <a:br>
              <a:rPr kumimoji="1" lang="en-US" altLang="ja-JP" dirty="0" smtClean="0"/>
            </a:br>
            <a:r>
              <a:rPr lang="ja-JP" altLang="en-US" dirty="0" smtClean="0"/>
              <a:t>立花隆　</a:t>
            </a:r>
            <a:endParaRPr kumimoji="1" lang="ja-JP" altLang="en-US" dirty="0"/>
          </a:p>
        </p:txBody>
      </p:sp>
      <p:sp>
        <p:nvSpPr>
          <p:cNvPr id="3" name="コンテンツ プレースホルダ 2"/>
          <p:cNvSpPr>
            <a:spLocks noGrp="1"/>
          </p:cNvSpPr>
          <p:nvPr>
            <p:ph idx="1"/>
          </p:nvPr>
        </p:nvSpPr>
        <p:spPr>
          <a:xfrm>
            <a:off x="0" y="1600200"/>
            <a:ext cx="8964488" cy="5257800"/>
          </a:xfrm>
        </p:spPr>
        <p:txBody>
          <a:bodyPr>
            <a:noAutofit/>
          </a:bodyPr>
          <a:lstStyle/>
          <a:p>
            <a:r>
              <a:rPr kumimoji="1" lang="ja-JP" altLang="en-US" sz="4000" dirty="0" smtClean="0"/>
              <a:t>運転免許保有認知症患者が</a:t>
            </a:r>
            <a:r>
              <a:rPr kumimoji="1" lang="en-US" altLang="ja-JP" sz="4000" dirty="0" smtClean="0"/>
              <a:t>30</a:t>
            </a:r>
            <a:r>
              <a:rPr kumimoji="1" lang="ja-JP" altLang="en-US" sz="4000" dirty="0" smtClean="0"/>
              <a:t>万人</a:t>
            </a:r>
            <a:endParaRPr kumimoji="1" lang="en-US" altLang="ja-JP" sz="4000" dirty="0" smtClean="0"/>
          </a:p>
          <a:p>
            <a:r>
              <a:rPr kumimoji="1" lang="ja-JP" altLang="en-US" sz="4000" dirty="0" smtClean="0"/>
              <a:t>人間（特に高齢者）が運転するよりコンピュータ任せの方が安全で合理的の思想が世界的傾向</a:t>
            </a:r>
            <a:endParaRPr kumimoji="1" lang="en-US" altLang="ja-JP" sz="4000" dirty="0" smtClean="0"/>
          </a:p>
          <a:p>
            <a:r>
              <a:rPr kumimoji="1" lang="ja-JP" altLang="en-US" sz="4000" dirty="0" smtClean="0">
                <a:solidFill>
                  <a:srgbClr val="FF0000"/>
                </a:solidFill>
              </a:rPr>
              <a:t>日産は</a:t>
            </a:r>
            <a:r>
              <a:rPr kumimoji="1" lang="en-US" altLang="ja-JP" sz="4000" dirty="0" smtClean="0">
                <a:solidFill>
                  <a:srgbClr val="FF0000"/>
                </a:solidFill>
              </a:rPr>
              <a:t>2020</a:t>
            </a:r>
            <a:r>
              <a:rPr kumimoji="1" lang="ja-JP" altLang="en-US" sz="4000" dirty="0" smtClean="0">
                <a:solidFill>
                  <a:srgbClr val="FF0000"/>
                </a:solidFill>
              </a:rPr>
              <a:t>年オリンピックまでに自動運転車を市場に出すと宣言</a:t>
            </a:r>
            <a:endParaRPr kumimoji="1" lang="ja-JP" altLang="en-US" sz="4000"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4070" t="24235" r="24460" b="9813"/>
          <a:stretch>
            <a:fillRect/>
          </a:stretch>
        </p:blipFill>
        <p:spPr bwMode="auto">
          <a:xfrm>
            <a:off x="35496" y="260648"/>
            <a:ext cx="8928992" cy="643271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a:solidFill>
            <a:srgbClr val="FFFF00"/>
          </a:solidFill>
          <a:ln>
            <a:solidFill>
              <a:schemeClr val="accent1"/>
            </a:solidFill>
          </a:ln>
        </p:spPr>
        <p:txBody>
          <a:bodyPr/>
          <a:lstStyle/>
          <a:p>
            <a:r>
              <a:rPr kumimoji="1" lang="ja-JP" altLang="en-US" dirty="0" smtClean="0"/>
              <a:t>日本のシナリオ</a:t>
            </a:r>
            <a:endParaRPr kumimoji="1" lang="ja-JP" altLang="en-US" dirty="0"/>
          </a:p>
        </p:txBody>
      </p:sp>
      <p:sp>
        <p:nvSpPr>
          <p:cNvPr id="3" name="コンテンツ プレースホルダ 2"/>
          <p:cNvSpPr>
            <a:spLocks noGrp="1"/>
          </p:cNvSpPr>
          <p:nvPr>
            <p:ph idx="1"/>
          </p:nvPr>
        </p:nvSpPr>
        <p:spPr>
          <a:xfrm>
            <a:off x="457200" y="1268760"/>
            <a:ext cx="8229600" cy="5589240"/>
          </a:xfrm>
        </p:spPr>
        <p:txBody>
          <a:bodyPr>
            <a:normAutofit/>
          </a:bodyPr>
          <a:lstStyle/>
          <a:p>
            <a:r>
              <a:rPr lang="ja-JP" altLang="en-US" dirty="0" smtClean="0"/>
              <a:t>事故が起きればマスコミはメディアスクラムをおこし、交通警察が矢面に立つ</a:t>
            </a:r>
            <a:endParaRPr lang="en-US" altLang="ja-JP" dirty="0" smtClean="0"/>
          </a:p>
          <a:p>
            <a:r>
              <a:rPr kumimoji="1" lang="ja-JP" altLang="en-US" dirty="0" smtClean="0"/>
              <a:t>自動運転車による減少した事故は報道しない（読者が受け入れない）</a:t>
            </a:r>
            <a:endParaRPr kumimoji="1" lang="en-US" altLang="ja-JP" dirty="0" smtClean="0"/>
          </a:p>
          <a:p>
            <a:r>
              <a:rPr lang="ja-JP" altLang="en-US" dirty="0" smtClean="0"/>
              <a:t>交通警察が慎重姿勢になるうえ、交通警察そのものの不要化にもつながる（＊）</a:t>
            </a:r>
            <a:endParaRPr kumimoji="1" lang="en-US" altLang="ja-JP" dirty="0" smtClean="0"/>
          </a:p>
          <a:p>
            <a:r>
              <a:rPr lang="ja-JP" altLang="en-US" dirty="0" smtClean="0"/>
              <a:t>結果的には、海外からの流入で定着</a:t>
            </a:r>
            <a:r>
              <a:rPr lang="en-US" altLang="ja-JP" dirty="0" smtClean="0"/>
              <a:t>?</a:t>
            </a:r>
          </a:p>
          <a:p>
            <a:pPr>
              <a:buNone/>
            </a:pPr>
            <a:r>
              <a:rPr lang="ja-JP" altLang="en-US" dirty="0" smtClean="0"/>
              <a:t>（＊）認知症行方不明者一万人時代➵警察行政の新規分野</a:t>
            </a:r>
            <a:endParaRPr lang="en-US" altLang="ja-JP"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58614"/>
            <a:ext cx="8712968" cy="1498178"/>
          </a:xfrm>
          <a:solidFill>
            <a:srgbClr val="FFFF00"/>
          </a:solidFill>
          <a:ln>
            <a:solidFill>
              <a:schemeClr val="tx1">
                <a:lumMod val="95000"/>
                <a:lumOff val="5000"/>
              </a:schemeClr>
            </a:solidFill>
          </a:ln>
        </p:spPr>
        <p:txBody>
          <a:bodyPr>
            <a:normAutofit/>
          </a:bodyPr>
          <a:lstStyle/>
          <a:p>
            <a:r>
              <a:rPr lang="ja-JP" altLang="en-US" dirty="0" smtClean="0">
                <a:solidFill>
                  <a:schemeClr val="tx1">
                    <a:lumMod val="95000"/>
                    <a:lumOff val="5000"/>
                  </a:schemeClr>
                </a:solidFill>
              </a:rPr>
              <a:t>国土交通省、損害保険会社</a:t>
            </a:r>
            <a:endParaRPr kumimoji="1" lang="ja-JP" altLang="en-US" dirty="0">
              <a:solidFill>
                <a:schemeClr val="tx1">
                  <a:lumMod val="95000"/>
                  <a:lumOff val="5000"/>
                </a:schemeClr>
              </a:solidFill>
            </a:endParaRPr>
          </a:p>
        </p:txBody>
      </p:sp>
      <p:sp>
        <p:nvSpPr>
          <p:cNvPr id="3" name="コンテンツ プレースホルダ 2"/>
          <p:cNvSpPr>
            <a:spLocks noGrp="1"/>
          </p:cNvSpPr>
          <p:nvPr>
            <p:ph idx="1"/>
          </p:nvPr>
        </p:nvSpPr>
        <p:spPr>
          <a:xfrm>
            <a:off x="0" y="1628800"/>
            <a:ext cx="9144000" cy="5733256"/>
          </a:xfrm>
        </p:spPr>
        <p:txBody>
          <a:bodyPr>
            <a:normAutofit/>
          </a:bodyPr>
          <a:lstStyle/>
          <a:p>
            <a:r>
              <a:rPr lang="ja-JP" altLang="ja-JP" sz="4000" dirty="0" smtClean="0"/>
              <a:t>国交省</a:t>
            </a:r>
            <a:r>
              <a:rPr lang="ja-JP" altLang="en-US" sz="4000" dirty="0" smtClean="0"/>
              <a:t>は</a:t>
            </a:r>
            <a:r>
              <a:rPr lang="ja-JP" altLang="ja-JP" sz="4000" dirty="0" smtClean="0">
                <a:solidFill>
                  <a:srgbClr val="FF0000"/>
                </a:solidFill>
              </a:rPr>
              <a:t>ドライバー</a:t>
            </a:r>
            <a:r>
              <a:rPr lang="ja-JP" altLang="en-US" sz="4000" dirty="0" smtClean="0"/>
              <a:t>の</a:t>
            </a:r>
            <a:r>
              <a:rPr lang="ja-JP" altLang="ja-JP" sz="4000" dirty="0" smtClean="0"/>
              <a:t>最終的責任</a:t>
            </a:r>
            <a:r>
              <a:rPr lang="ja-JP" altLang="en-US" sz="4000" dirty="0" smtClean="0"/>
              <a:t>を</a:t>
            </a:r>
            <a:r>
              <a:rPr lang="ja-JP" altLang="ja-JP" sz="4000" dirty="0" smtClean="0"/>
              <a:t>前提</a:t>
            </a:r>
            <a:r>
              <a:rPr lang="ja-JP" altLang="en-US" sz="4000" dirty="0" smtClean="0"/>
              <a:t>（ドライバーの定義が問題となる？）</a:t>
            </a:r>
            <a:endParaRPr lang="en-US" altLang="ja-JP" sz="4000" dirty="0" smtClean="0"/>
          </a:p>
          <a:p>
            <a:pPr>
              <a:buNone/>
            </a:pPr>
            <a:r>
              <a:rPr lang="ja-JP" altLang="en-US" sz="4000" dirty="0" smtClean="0">
                <a:solidFill>
                  <a:srgbClr val="FF0000"/>
                </a:solidFill>
              </a:rPr>
              <a:t>　</a:t>
            </a:r>
            <a:r>
              <a:rPr lang="ja-JP" altLang="en-US" sz="4000" dirty="0" smtClean="0"/>
              <a:t> ⇔</a:t>
            </a:r>
            <a:r>
              <a:rPr lang="ja-JP" altLang="en-US" sz="4000" dirty="0" smtClean="0">
                <a:solidFill>
                  <a:srgbClr val="FF0000"/>
                </a:solidFill>
              </a:rPr>
              <a:t>自賠法は</a:t>
            </a:r>
            <a:r>
              <a:rPr lang="ja-JP" altLang="en-US" sz="4000" dirty="0" smtClean="0">
                <a:solidFill>
                  <a:schemeClr val="tx1">
                    <a:lumMod val="95000"/>
                    <a:lumOff val="5000"/>
                  </a:schemeClr>
                </a:solidFill>
              </a:rPr>
              <a:t>保有者</a:t>
            </a:r>
            <a:r>
              <a:rPr lang="ja-JP" altLang="en-US" sz="4000" dirty="0" smtClean="0">
                <a:solidFill>
                  <a:srgbClr val="FF0000"/>
                </a:solidFill>
              </a:rPr>
              <a:t>に責任（➵自動運転車でも使える）</a:t>
            </a:r>
            <a:endParaRPr lang="ja-JP" altLang="en-US" sz="4000" dirty="0" smtClean="0"/>
          </a:p>
          <a:p>
            <a:r>
              <a:rPr lang="en-US" altLang="ja-JP" sz="4000" dirty="0" smtClean="0">
                <a:solidFill>
                  <a:schemeClr val="tx1">
                    <a:lumMod val="95000"/>
                    <a:lumOff val="5000"/>
                  </a:schemeClr>
                </a:solidFill>
              </a:rPr>
              <a:t>VOLVO</a:t>
            </a:r>
            <a:r>
              <a:rPr lang="ja-JP" altLang="ja-JP" sz="4000" dirty="0" smtClean="0">
                <a:solidFill>
                  <a:schemeClr val="tx1">
                    <a:lumMod val="95000"/>
                    <a:lumOff val="5000"/>
                  </a:schemeClr>
                </a:solidFill>
              </a:rPr>
              <a:t>はドライバーを運転や監視から解放</a:t>
            </a:r>
            <a:r>
              <a:rPr lang="ja-JP" altLang="ja-JP" sz="4000" dirty="0" smtClean="0"/>
              <a:t>し、責任を問わない、という意思</a:t>
            </a:r>
            <a:r>
              <a:rPr lang="ja-JP" altLang="en-US" sz="4000" dirty="0" smtClean="0"/>
              <a:t>表示</a:t>
            </a:r>
            <a:endParaRPr lang="ja-JP" altLang="ja-JP" sz="4000" dirty="0" smtClean="0"/>
          </a:p>
          <a:p>
            <a:r>
              <a:rPr lang="ja-JP" altLang="en-US" sz="4000" dirty="0" smtClean="0"/>
              <a:t>責任論はメーカーで決められないはず？</a:t>
            </a:r>
            <a:endParaRPr kumimoji="1" lang="ja-JP" altLang="en-US" sz="4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r>
              <a:rPr kumimoji="1" lang="ja-JP" altLang="en-US" dirty="0" smtClean="0"/>
              <a:t>自動運転</a:t>
            </a:r>
            <a:r>
              <a:rPr lang="ja-JP" altLang="en-US" dirty="0" smtClean="0"/>
              <a:t>車は</a:t>
            </a:r>
            <a:r>
              <a:rPr kumimoji="1" lang="ja-JP" altLang="en-US" dirty="0" smtClean="0"/>
              <a:t>鉄道の発達と同じ道</a:t>
            </a:r>
            <a:endParaRPr kumimoji="1" lang="ja-JP" altLang="en-US" dirty="0"/>
          </a:p>
        </p:txBody>
      </p:sp>
      <p:sp>
        <p:nvSpPr>
          <p:cNvPr id="3" name="コンテンツ プレースホルダ 2"/>
          <p:cNvSpPr>
            <a:spLocks noGrp="1"/>
          </p:cNvSpPr>
          <p:nvPr>
            <p:ph idx="1"/>
          </p:nvPr>
        </p:nvSpPr>
        <p:spPr>
          <a:xfrm>
            <a:off x="0" y="1600200"/>
            <a:ext cx="9144000" cy="5257800"/>
          </a:xfrm>
        </p:spPr>
        <p:txBody>
          <a:bodyPr>
            <a:normAutofit fontScale="85000" lnSpcReduction="10000"/>
          </a:bodyPr>
          <a:lstStyle/>
          <a:p>
            <a:r>
              <a:rPr lang="ja-JP" altLang="ja-JP" dirty="0" smtClean="0"/>
              <a:t>鉄道の発展過程を調べれば個別的なものからスター</a:t>
            </a:r>
            <a:r>
              <a:rPr lang="ja-JP" altLang="en-US" dirty="0" smtClean="0"/>
              <a:t>ト</a:t>
            </a:r>
            <a:endParaRPr lang="en-US" altLang="ja-JP" dirty="0" smtClean="0"/>
          </a:p>
          <a:p>
            <a:r>
              <a:rPr lang="en-US" altLang="ja-JP" dirty="0" smtClean="0">
                <a:solidFill>
                  <a:srgbClr val="FF0000"/>
                </a:solidFill>
              </a:rPr>
              <a:t>18</a:t>
            </a:r>
            <a:r>
              <a:rPr lang="ja-JP" altLang="ja-JP" dirty="0" smtClean="0">
                <a:solidFill>
                  <a:srgbClr val="FF0000"/>
                </a:solidFill>
              </a:rPr>
              <a:t>世紀</a:t>
            </a:r>
            <a:r>
              <a:rPr lang="ja-JP" altLang="ja-JP" dirty="0" smtClean="0"/>
              <a:t>の</a:t>
            </a:r>
            <a:r>
              <a:rPr lang="ja-JP" altLang="ja-JP" dirty="0" smtClean="0">
                <a:solidFill>
                  <a:srgbClr val="FF0000"/>
                </a:solidFill>
              </a:rPr>
              <a:t>英国</a:t>
            </a:r>
            <a:r>
              <a:rPr lang="ja-JP" altLang="ja-JP" dirty="0" smtClean="0"/>
              <a:t>では</a:t>
            </a:r>
            <a:r>
              <a:rPr lang="ja-JP" altLang="ja-JP" dirty="0" smtClean="0">
                <a:solidFill>
                  <a:srgbClr val="FF0000"/>
                </a:solidFill>
              </a:rPr>
              <a:t>運河と道路を有料で利用させる会社</a:t>
            </a:r>
            <a:r>
              <a:rPr lang="ja-JP" altLang="ja-JP" dirty="0" smtClean="0"/>
              <a:t>は、利用する交通機関とは別の主体</a:t>
            </a:r>
            <a:endParaRPr lang="en-US" altLang="ja-JP" dirty="0" smtClean="0"/>
          </a:p>
          <a:p>
            <a:r>
              <a:rPr lang="ja-JP" altLang="ja-JP" dirty="0" smtClean="0"/>
              <a:t>交通路と交通機関が別個に機能できたのは、乗物の個々の移動、相互の退避等が技術的に可能であったから</a:t>
            </a:r>
            <a:endParaRPr lang="en-US" altLang="ja-JP" dirty="0" smtClean="0"/>
          </a:p>
          <a:p>
            <a:r>
              <a:rPr lang="en-US" altLang="ja-JP" dirty="0" smtClean="0">
                <a:solidFill>
                  <a:srgbClr val="FF0000"/>
                </a:solidFill>
              </a:rPr>
              <a:t>1805</a:t>
            </a:r>
            <a:r>
              <a:rPr lang="ja-JP" altLang="ja-JP" dirty="0" smtClean="0">
                <a:solidFill>
                  <a:srgbClr val="FF0000"/>
                </a:solidFill>
              </a:rPr>
              <a:t>年</a:t>
            </a:r>
            <a:r>
              <a:rPr lang="ja-JP" altLang="ja-JP" dirty="0" smtClean="0"/>
              <a:t>に開通したサーレイ鉄道は、自社の車両を保有せず、軌間に合致する車両幅の私有の馬車に施設を利用させ</a:t>
            </a:r>
            <a:r>
              <a:rPr lang="ja-JP" altLang="en-US" dirty="0" smtClean="0"/>
              <a:t>た</a:t>
            </a:r>
            <a:endParaRPr lang="en-US" altLang="ja-JP" dirty="0" smtClean="0"/>
          </a:p>
          <a:p>
            <a:r>
              <a:rPr lang="en-US" altLang="ja-JP" dirty="0" smtClean="0">
                <a:solidFill>
                  <a:srgbClr val="FF0000"/>
                </a:solidFill>
              </a:rPr>
              <a:t>1842</a:t>
            </a:r>
            <a:r>
              <a:rPr lang="ja-JP" altLang="ja-JP" dirty="0" smtClean="0">
                <a:solidFill>
                  <a:srgbClr val="FF0000"/>
                </a:solidFill>
              </a:rPr>
              <a:t>年</a:t>
            </a:r>
            <a:r>
              <a:rPr lang="ja-JP" altLang="ja-JP" dirty="0" smtClean="0"/>
              <a:t>に初めて、複数の路線を継続できる鉄道交通を円滑に進めるための会社が設立</a:t>
            </a:r>
            <a:endParaRPr lang="en-US" altLang="ja-JP" dirty="0" smtClean="0"/>
          </a:p>
          <a:p>
            <a:r>
              <a:rPr lang="ja-JP" altLang="ja-JP" dirty="0" smtClean="0"/>
              <a:t>国民経済上ますます重要性を増してきた鉄道車両の通過交通を円滑に行うためでした。そして、レール道と乗物が構成する機械の統合が、全路線網の統合へと発展</a:t>
            </a:r>
            <a:endParaRPr kumimoji="1" lang="ja-JP"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accent1"/>
            </a:solidFill>
          </a:ln>
        </p:spPr>
        <p:txBody>
          <a:bodyPr/>
          <a:lstStyle/>
          <a:p>
            <a:r>
              <a:rPr kumimoji="1" lang="ja-JP" altLang="en-US" dirty="0" smtClean="0"/>
              <a:t>第四の消費社会（三浦展説）</a:t>
            </a:r>
            <a:endParaRPr kumimoji="1" lang="ja-JP" altLang="en-US" dirty="0"/>
          </a:p>
        </p:txBody>
      </p:sp>
      <p:sp>
        <p:nvSpPr>
          <p:cNvPr id="3" name="コンテンツ プレースホルダ 2"/>
          <p:cNvSpPr>
            <a:spLocks noGrp="1"/>
          </p:cNvSpPr>
          <p:nvPr>
            <p:ph idx="1"/>
          </p:nvPr>
        </p:nvSpPr>
        <p:spPr>
          <a:xfrm>
            <a:off x="457200" y="1600200"/>
            <a:ext cx="8686800" cy="5069160"/>
          </a:xfrm>
        </p:spPr>
        <p:txBody>
          <a:bodyPr>
            <a:normAutofit fontScale="92500"/>
          </a:bodyPr>
          <a:lstStyle/>
          <a:p>
            <a:r>
              <a:rPr kumimoji="1" lang="ja-JP" altLang="en-US" dirty="0" smtClean="0"/>
              <a:t>一人一台も完全飽和、様々なモノ、情報があふれ返っている　消費するだけでは幸せを感じなくなってきており、共有することで</a:t>
            </a:r>
            <a:r>
              <a:rPr lang="ja-JP" altLang="en-US" dirty="0" smtClean="0"/>
              <a:t>ヒトとのつながりを喜びと感じる時代</a:t>
            </a:r>
            <a:endParaRPr lang="en-US" altLang="ja-JP" dirty="0" smtClean="0"/>
          </a:p>
          <a:p>
            <a:r>
              <a:rPr lang="ja-JP" altLang="en-US" sz="4800" dirty="0" smtClean="0">
                <a:solidFill>
                  <a:srgbClr val="FF0000"/>
                </a:solidFill>
              </a:rPr>
              <a:t>シェア</a:t>
            </a:r>
            <a:r>
              <a:rPr kumimoji="1" lang="ja-JP" altLang="en-US" sz="4800" dirty="0" smtClean="0">
                <a:solidFill>
                  <a:srgbClr val="FF0000"/>
                </a:solidFill>
              </a:rPr>
              <a:t>する価値観</a:t>
            </a:r>
            <a:r>
              <a:rPr kumimoji="1" lang="ja-JP" altLang="en-US" dirty="0" smtClean="0"/>
              <a:t>が広がると、暮らし方が変化するか（シェアハウス、カーシェアリング）</a:t>
            </a:r>
            <a:endParaRPr kumimoji="1" lang="en-US" altLang="ja-JP" dirty="0" smtClean="0"/>
          </a:p>
          <a:p>
            <a:r>
              <a:rPr lang="ja-JP" altLang="en-US" dirty="0" smtClean="0"/>
              <a:t>第一（中流、郊外）第二（大衆消費）第三（個性）</a:t>
            </a:r>
            <a:endParaRPr lang="en-US" altLang="ja-JP" dirty="0" smtClean="0"/>
          </a:p>
          <a:p>
            <a:r>
              <a:rPr kumimoji="1" lang="ja-JP" altLang="en-US" dirty="0" smtClean="0"/>
              <a:t>東京郊外部</a:t>
            </a:r>
            <a:r>
              <a:rPr lang="ja-JP" altLang="en-US" dirty="0" smtClean="0"/>
              <a:t>での</a:t>
            </a:r>
            <a:r>
              <a:rPr kumimoji="1" lang="ja-JP" altLang="en-US" dirty="0" smtClean="0"/>
              <a:t>暮らし方の方向性を示唆</a:t>
            </a:r>
            <a:endParaRPr kumimoji="1" lang="en-US" altLang="ja-JP" dirty="0" smtClean="0"/>
          </a:p>
          <a:p>
            <a:pPr>
              <a:buNone/>
            </a:pPr>
            <a:r>
              <a:rPr lang="ja-JP" altLang="en-US" sz="3600" dirty="0" smtClean="0">
                <a:solidFill>
                  <a:srgbClr val="FF0000"/>
                </a:solidFill>
              </a:rPr>
              <a:t>⇒タクシー空間もシェアしてはどうか（相乗り）</a:t>
            </a:r>
            <a:endParaRPr kumimoji="1" lang="ja-JP" altLang="en-US" sz="3600" dirty="0">
              <a:solidFill>
                <a:srgbClr val="FF0000"/>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旅館業法と不動産賃貸業</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空き室を有償で貸すと旅館業法に抵触？</a:t>
            </a:r>
            <a:endParaRPr lang="en-US" altLang="ja-JP" dirty="0" smtClean="0"/>
          </a:p>
          <a:p>
            <a:r>
              <a:rPr lang="ja-JP" altLang="en-US" dirty="0" smtClean="0"/>
              <a:t>不特定性を除去　　会員制</a:t>
            </a:r>
            <a:endParaRPr lang="en-US" altLang="ja-JP" dirty="0" smtClean="0"/>
          </a:p>
          <a:p>
            <a:r>
              <a:rPr kumimoji="1" lang="ja-JP" altLang="en-US" dirty="0" smtClean="0"/>
              <a:t>コンドミニアム、</a:t>
            </a:r>
            <a:r>
              <a:rPr lang="ja-JP" altLang="en-US" dirty="0" smtClean="0"/>
              <a:t>ウィ</a:t>
            </a:r>
            <a:r>
              <a:rPr kumimoji="1" lang="ja-JP" altLang="en-US" dirty="0" smtClean="0"/>
              <a:t>ークリーマンション等の不動産賃貸　　旅行業ではなく宅地建物取引</a:t>
            </a:r>
            <a:endParaRPr kumimoji="1" lang="en-US" altLang="ja-JP" dirty="0" smtClean="0"/>
          </a:p>
          <a:p>
            <a:r>
              <a:rPr lang="ja-JP" altLang="en-US" dirty="0" smtClean="0">
                <a:solidFill>
                  <a:srgbClr val="FF0000"/>
                </a:solidFill>
              </a:rPr>
              <a:t>農村民泊</a:t>
            </a:r>
            <a:r>
              <a:rPr lang="ja-JP" altLang="en-US" dirty="0" smtClean="0"/>
              <a:t>（</a:t>
            </a:r>
            <a:r>
              <a:rPr lang="ja-JP" altLang="en-US" dirty="0" smtClean="0">
                <a:solidFill>
                  <a:srgbClr val="FF0000"/>
                </a:solidFill>
              </a:rPr>
              <a:t>大分県庁が弾力的運用</a:t>
            </a:r>
            <a:r>
              <a:rPr lang="ja-JP" altLang="en-US" dirty="0" smtClean="0"/>
              <a:t>　後述）</a:t>
            </a:r>
            <a:endParaRPr lang="en-US" altLang="ja-JP" dirty="0" smtClean="0"/>
          </a:p>
          <a:p>
            <a:r>
              <a:rPr lang="ja-JP" altLang="en-US" dirty="0" smtClean="0">
                <a:solidFill>
                  <a:srgbClr val="FF0000"/>
                </a:solidFill>
              </a:rPr>
              <a:t>別荘の活用をヤフーが断念（長野県庁の行政指導）</a:t>
            </a:r>
            <a:endParaRPr lang="en-US" altLang="ja-JP" dirty="0" smtClean="0">
              <a:solidFill>
                <a:srgbClr val="FF0000"/>
              </a:solidFill>
            </a:endParaRPr>
          </a:p>
          <a:p>
            <a:r>
              <a:rPr kumimoji="1" lang="ja-JP" altLang="en-US" dirty="0" smtClean="0"/>
              <a:t>構造改革特区で旅館業法の適用除外検討</a:t>
            </a:r>
            <a:endParaRPr kumimoji="1" lang="en-US" altLang="ja-JP" dirty="0" smtClean="0"/>
          </a:p>
          <a:p>
            <a:r>
              <a:rPr lang="ja-JP" altLang="en-US" dirty="0" smtClean="0"/>
              <a:t>これから、田舎も都会も空き家が増加</a:t>
            </a:r>
            <a:endParaRPr kumimoji="1" lang="ja-JP"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5">
              <a:lumMod val="20000"/>
              <a:lumOff val="80000"/>
            </a:schemeClr>
          </a:solidFill>
          <a:ln w="38100">
            <a:solidFill>
              <a:schemeClr val="tx1"/>
            </a:solidFill>
          </a:ln>
        </p:spPr>
        <p:txBody>
          <a:bodyPr>
            <a:noAutofit/>
          </a:bodyPr>
          <a:lstStyle/>
          <a:p>
            <a:r>
              <a:rPr lang="ja-JP" altLang="ja-JP" sz="7200" b="1" dirty="0" smtClean="0"/>
              <a:t>Airbnb</a:t>
            </a:r>
            <a:endParaRPr kumimoji="1" lang="ja-JP" altLang="en-US" sz="7200" dirty="0"/>
          </a:p>
        </p:txBody>
      </p:sp>
      <p:sp>
        <p:nvSpPr>
          <p:cNvPr id="3" name="コンテンツ プレースホルダ 2"/>
          <p:cNvSpPr>
            <a:spLocks noGrp="1"/>
          </p:cNvSpPr>
          <p:nvPr>
            <p:ph idx="1"/>
          </p:nvPr>
        </p:nvSpPr>
        <p:spPr>
          <a:xfrm>
            <a:off x="457200" y="1600200"/>
            <a:ext cx="8229600" cy="5257800"/>
          </a:xfrm>
        </p:spPr>
        <p:txBody>
          <a:bodyPr>
            <a:normAutofit fontScale="92500" lnSpcReduction="20000"/>
          </a:bodyPr>
          <a:lstStyle/>
          <a:p>
            <a:r>
              <a:rPr lang="ja-JP" altLang="ja-JP" b="1" dirty="0" smtClean="0"/>
              <a:t>Airbnb</a:t>
            </a:r>
            <a:r>
              <a:rPr lang="ja-JP" altLang="ja-JP" dirty="0" smtClean="0"/>
              <a:t>は、2008年8月に創業しサンフランシスコに本社を持つ企業</a:t>
            </a:r>
            <a:endParaRPr lang="en-US" altLang="ja-JP" dirty="0" smtClean="0"/>
          </a:p>
          <a:p>
            <a:r>
              <a:rPr lang="ja-JP" altLang="ja-JP" dirty="0" smtClean="0"/>
              <a:t>使用していない不動産などをパーティ会場や宿泊のために貸借するオンラインプラットフォームを提供</a:t>
            </a:r>
            <a:endParaRPr lang="en-US" altLang="ja-JP" dirty="0" smtClean="0"/>
          </a:p>
          <a:p>
            <a:r>
              <a:rPr lang="ja-JP" altLang="ja-JP" dirty="0" smtClean="0"/>
              <a:t>2012年11月までに192カ国30000都市で25万件の目録が登録</a:t>
            </a:r>
            <a:endParaRPr lang="en-US" altLang="ja-JP" dirty="0" smtClean="0"/>
          </a:p>
          <a:p>
            <a:r>
              <a:rPr lang="ja-JP" altLang="ja-JP" dirty="0" smtClean="0"/>
              <a:t>個人の部屋や共同住宅全区画、城、ボート、中世の邸宅</a:t>
            </a:r>
            <a:r>
              <a:rPr lang="ja-JP" altLang="ja-JP" dirty="0" err="1" smtClean="0"/>
              <a:t>、、</a:t>
            </a:r>
            <a:r>
              <a:rPr lang="ja-JP" altLang="ja-JP" dirty="0" smtClean="0"/>
              <a:t>ツリーハウス、イグルー、個人所有の島</a:t>
            </a:r>
            <a:endParaRPr lang="en-US" altLang="ja-JP" dirty="0" smtClean="0"/>
          </a:p>
          <a:p>
            <a:r>
              <a:rPr lang="ja-JP" altLang="ja-JP" dirty="0" smtClean="0"/>
              <a:t>ユーザ登録及びオンラインプロフィールの作成が必須であり、プロフィールには過去の貸借に関連するレビューなどが含まれる。</a:t>
            </a:r>
            <a:endParaRPr kumimoji="1" lang="ja-JP" alt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5254" t="17344" r="34422" b="10797"/>
          <a:stretch>
            <a:fillRect/>
          </a:stretch>
        </p:blipFill>
        <p:spPr bwMode="auto">
          <a:xfrm>
            <a:off x="323528" y="692696"/>
            <a:ext cx="8709022"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FFFF00"/>
          </a:solidFill>
          <a:ln>
            <a:solidFill>
              <a:schemeClr val="tx1">
                <a:lumMod val="95000"/>
                <a:lumOff val="5000"/>
              </a:schemeClr>
            </a:solidFill>
          </a:ln>
        </p:spPr>
        <p:txBody>
          <a:bodyPr/>
          <a:lstStyle/>
          <a:p>
            <a:r>
              <a:rPr kumimoji="1" lang="ja-JP" altLang="en-US" dirty="0" smtClean="0"/>
              <a:t>乗合・貸切二分類制度のドグマ</a:t>
            </a:r>
            <a:endParaRPr kumimoji="1" lang="ja-JP" altLang="en-US" dirty="0"/>
          </a:p>
        </p:txBody>
      </p:sp>
      <p:sp>
        <p:nvSpPr>
          <p:cNvPr id="6" name="コンテンツ プレースホルダ 5"/>
          <p:cNvSpPr>
            <a:spLocks noGrp="1"/>
          </p:cNvSpPr>
          <p:nvPr>
            <p:ph idx="1"/>
          </p:nvPr>
        </p:nvSpPr>
        <p:spPr>
          <a:xfrm>
            <a:off x="457200" y="1600200"/>
            <a:ext cx="8229600" cy="5257800"/>
          </a:xfrm>
        </p:spPr>
        <p:txBody>
          <a:bodyPr>
            <a:normAutofit/>
          </a:bodyPr>
          <a:lstStyle/>
          <a:p>
            <a:r>
              <a:rPr lang="ja-JP" altLang="ja-JP" dirty="0" smtClean="0"/>
              <a:t>乗合システムは利用者ニーズをリアルタイムで把握するツールを持たなかった供給者側の工夫から発生したもので</a:t>
            </a:r>
            <a:r>
              <a:rPr lang="ja-JP" altLang="en-US" dirty="0" smtClean="0"/>
              <a:t>ある</a:t>
            </a:r>
            <a:endParaRPr lang="en-US" altLang="ja-JP" dirty="0" smtClean="0"/>
          </a:p>
          <a:p>
            <a:r>
              <a:rPr lang="ja-JP" altLang="en-US" dirty="0" smtClean="0"/>
              <a:t>時々刻々発生する移動ニーズにリアルタイム対応できるのであれば、</a:t>
            </a:r>
            <a:r>
              <a:rPr lang="ja-JP" altLang="en-US" dirty="0" smtClean="0">
                <a:solidFill>
                  <a:srgbClr val="FF0000"/>
                </a:solidFill>
              </a:rPr>
              <a:t>移動市場を貸切・乗合に二分する必然性はなくなる（田舎も都会も）</a:t>
            </a:r>
            <a:r>
              <a:rPr lang="ja-JP" altLang="en-US" dirty="0" smtClean="0"/>
              <a:t>。</a:t>
            </a:r>
            <a:endParaRPr lang="en-US" altLang="ja-JP" dirty="0" smtClean="0"/>
          </a:p>
          <a:p>
            <a:r>
              <a:rPr lang="ja-JP" altLang="en-US" sz="4300" dirty="0" smtClean="0">
                <a:solidFill>
                  <a:srgbClr val="FF0000"/>
                </a:solidFill>
              </a:rPr>
              <a:t>乗合を</a:t>
            </a:r>
            <a:r>
              <a:rPr lang="ja-JP" altLang="ja-JP" sz="4300" dirty="0" smtClean="0">
                <a:solidFill>
                  <a:srgbClr val="FF0000"/>
                </a:solidFill>
              </a:rPr>
              <a:t>優先</a:t>
            </a:r>
            <a:r>
              <a:rPr lang="ja-JP" altLang="en-US" dirty="0" smtClean="0"/>
              <a:t>させる</a:t>
            </a:r>
            <a:r>
              <a:rPr lang="ja-JP" altLang="ja-JP" dirty="0" smtClean="0"/>
              <a:t>公共交通優先のドグマも</a:t>
            </a:r>
            <a:r>
              <a:rPr lang="ja-JP" altLang="en-US" dirty="0" smtClean="0"/>
              <a:t>不要となる。</a:t>
            </a:r>
            <a:endParaRPr lang="en-US" altLang="ja-JP" dirty="0" smtClean="0"/>
          </a:p>
          <a:p>
            <a:endParaRPr lang="en-US" altLang="ja-JP" dirty="0" smtClean="0"/>
          </a:p>
          <a:p>
            <a:endParaRPr kumimoji="1" lang="ja-JP" altLang="en-US" dirty="0"/>
          </a:p>
        </p:txBody>
      </p:sp>
      <p:sp>
        <p:nvSpPr>
          <p:cNvPr id="5" name="スライド番号プレースホルダ 3"/>
          <p:cNvSpPr>
            <a:spLocks noGrp="1"/>
          </p:cNvSpPr>
          <p:nvPr>
            <p:ph type="sldNum" sz="quarter" idx="12"/>
          </p:nvPr>
        </p:nvSpPr>
        <p:spPr/>
        <p:txBody>
          <a:bodyPr/>
          <a:lstStyle/>
          <a:p>
            <a:fld id="{E9266605-7AA0-42EC-856D-96DF6D5BE590}" type="slidenum">
              <a:rPr lang="en-US" altLang="ja-JP"/>
              <a:pPr/>
              <a:t>60</a:t>
            </a:fld>
            <a:endParaRPr lang="en-US" altLang="ja-JP"/>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1120080" y="2130425"/>
            <a:ext cx="7772400" cy="1470025"/>
          </a:xfrm>
        </p:spPr>
        <p:txBody>
          <a:bodyPr/>
          <a:lstStyle/>
          <a:p>
            <a:r>
              <a:rPr kumimoji="1" lang="ja-JP" altLang="en-US" dirty="0" smtClean="0"/>
              <a:t>休憩</a:t>
            </a:r>
            <a:r>
              <a:rPr lang="ja-JP" altLang="en-US" dirty="0" smtClean="0"/>
              <a:t>➵➵➵</a:t>
            </a:r>
            <a:r>
              <a:rPr lang="en-US" altLang="ja-JP" dirty="0" err="1" smtClean="0"/>
              <a:t>Youtube</a:t>
            </a:r>
            <a:r>
              <a:rPr lang="ja-JP" altLang="en-US" dirty="0" smtClean="0"/>
              <a:t>➵➵</a:t>
            </a:r>
            <a:endParaRPr kumimoji="1" lang="ja-JP" alt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休憩</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656184"/>
          </a:xfrm>
          <a:solidFill>
            <a:srgbClr val="FFFF00"/>
          </a:solidFill>
          <a:ln>
            <a:solidFill>
              <a:schemeClr val="tx1">
                <a:lumMod val="95000"/>
                <a:lumOff val="5000"/>
              </a:schemeClr>
            </a:solidFill>
          </a:ln>
        </p:spPr>
        <p:txBody>
          <a:bodyPr>
            <a:normAutofit/>
          </a:bodyPr>
          <a:lstStyle/>
          <a:p>
            <a:r>
              <a:rPr lang="en-US" altLang="ja-JP" sz="5400" dirty="0" smtClean="0"/>
              <a:t>Google Maps</a:t>
            </a:r>
            <a:br>
              <a:rPr lang="en-US" altLang="ja-JP" sz="5400" dirty="0" smtClean="0"/>
            </a:br>
            <a:r>
              <a:rPr lang="ja-JP" altLang="en-US" dirty="0" smtClean="0"/>
              <a:t>観光案内書が要らなくなる</a:t>
            </a:r>
            <a:endParaRPr kumimoji="1" lang="ja-JP" altLang="en-US" dirty="0"/>
          </a:p>
        </p:txBody>
      </p:sp>
      <p:sp>
        <p:nvSpPr>
          <p:cNvPr id="3" name="コンテンツ プレースホルダ 2"/>
          <p:cNvSpPr>
            <a:spLocks noGrp="1"/>
          </p:cNvSpPr>
          <p:nvPr>
            <p:ph idx="1"/>
          </p:nvPr>
        </p:nvSpPr>
        <p:spPr>
          <a:xfrm>
            <a:off x="323528" y="2420888"/>
            <a:ext cx="8363272" cy="4392488"/>
          </a:xfrm>
        </p:spPr>
        <p:txBody>
          <a:bodyPr>
            <a:normAutofit fontScale="92500"/>
          </a:bodyPr>
          <a:lstStyle/>
          <a:p>
            <a:r>
              <a:rPr lang="ja-JP" altLang="ja-JP" sz="4000" dirty="0" smtClean="0"/>
              <a:t>地球上すべての地理情報をデータ化</a:t>
            </a:r>
            <a:endParaRPr lang="en-US" altLang="ja-JP" sz="4000" dirty="0" smtClean="0"/>
          </a:p>
          <a:p>
            <a:r>
              <a:rPr lang="ja-JP" altLang="ja-JP" sz="4000" dirty="0" smtClean="0"/>
              <a:t>航空写真地図、</a:t>
            </a:r>
            <a:r>
              <a:rPr lang="ja-JP" altLang="ja-JP" sz="4000" dirty="0" smtClean="0">
                <a:solidFill>
                  <a:srgbClr val="FF0000"/>
                </a:solidFill>
              </a:rPr>
              <a:t>地表の風景</a:t>
            </a:r>
            <a:r>
              <a:rPr lang="ja-JP" altLang="en-US" sz="4000" dirty="0" smtClean="0"/>
              <a:t>、</a:t>
            </a:r>
            <a:r>
              <a:rPr lang="ja-JP" altLang="ja-JP" sz="4000" dirty="0" smtClean="0"/>
              <a:t>地下施設、建物内などの実際の画像を無料で提供</a:t>
            </a:r>
            <a:endParaRPr lang="en-US" altLang="ja-JP" sz="4000" dirty="0" smtClean="0"/>
          </a:p>
          <a:p>
            <a:r>
              <a:rPr lang="ja-JP" altLang="ja-JP" sz="4000" dirty="0" smtClean="0"/>
              <a:t>リアリティの高い</a:t>
            </a:r>
            <a:r>
              <a:rPr lang="en-US" altLang="ja-JP" sz="4000" dirty="0" smtClean="0"/>
              <a:t>3D Earth</a:t>
            </a:r>
            <a:r>
              <a:rPr lang="ja-JP" altLang="ja-JP" sz="4000" dirty="0" smtClean="0"/>
              <a:t>ビューサービス開始</a:t>
            </a:r>
            <a:endParaRPr lang="en-US" altLang="ja-JP" sz="4000" dirty="0" smtClean="0"/>
          </a:p>
          <a:p>
            <a:r>
              <a:rPr lang="ja-JP" altLang="en-US" sz="4000" dirty="0" smtClean="0"/>
              <a:t>民間宇宙船事業に乗り出すのでは？</a:t>
            </a:r>
            <a:endParaRPr lang="en-US" altLang="ja-JP" sz="40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570186"/>
          </a:xfrm>
          <a:solidFill>
            <a:srgbClr val="FFFF00"/>
          </a:solidFill>
          <a:ln w="57150">
            <a:solidFill>
              <a:schemeClr val="tx1">
                <a:lumMod val="95000"/>
                <a:lumOff val="5000"/>
              </a:schemeClr>
            </a:solidFill>
          </a:ln>
        </p:spPr>
        <p:txBody>
          <a:bodyPr>
            <a:normAutofit/>
          </a:bodyPr>
          <a:lstStyle/>
          <a:p>
            <a:r>
              <a:rPr lang="en-US" altLang="ja-JP" sz="8000" b="1" dirty="0" smtClean="0"/>
              <a:t>Street View</a:t>
            </a:r>
            <a:endParaRPr kumimoji="1" lang="ja-JP" altLang="en-US" sz="8000" dirty="0"/>
          </a:p>
        </p:txBody>
      </p:sp>
      <p:sp>
        <p:nvSpPr>
          <p:cNvPr id="3" name="コンテンツ プレースホルダ 2"/>
          <p:cNvSpPr>
            <a:spLocks noGrp="1"/>
          </p:cNvSpPr>
          <p:nvPr>
            <p:ph idx="1"/>
          </p:nvPr>
        </p:nvSpPr>
        <p:spPr>
          <a:xfrm>
            <a:off x="457200" y="2215405"/>
            <a:ext cx="8229600" cy="4525963"/>
          </a:xfrm>
        </p:spPr>
        <p:txBody>
          <a:bodyPr>
            <a:normAutofit fontScale="92500" lnSpcReduction="20000"/>
          </a:bodyPr>
          <a:lstStyle/>
          <a:p>
            <a:r>
              <a:rPr lang="en-US" altLang="ja-JP" sz="4000" b="1" dirty="0" smtClean="0"/>
              <a:t>Street View</a:t>
            </a:r>
            <a:r>
              <a:rPr lang="ja-JP" altLang="ja-JP" sz="4000" dirty="0" smtClean="0"/>
              <a:t>の撮影は</a:t>
            </a:r>
            <a:r>
              <a:rPr lang="ja-JP" altLang="en-US" sz="4000" dirty="0" smtClean="0"/>
              <a:t>、</a:t>
            </a:r>
            <a:r>
              <a:rPr lang="ja-JP" altLang="ja-JP" sz="4000" dirty="0" smtClean="0"/>
              <a:t>一般的な地表（道路）での車載カメラによる撮影は、特に変化の激しい都市部では定期的に</a:t>
            </a:r>
            <a:r>
              <a:rPr lang="ja-JP" altLang="en-US" sz="4000" dirty="0" smtClean="0"/>
              <a:t>継続</a:t>
            </a:r>
            <a:r>
              <a:rPr lang="ja-JP" altLang="en-US" sz="4000" dirty="0" smtClean="0">
                <a:solidFill>
                  <a:srgbClr val="FF0000"/>
                </a:solidFill>
              </a:rPr>
              <a:t>（タクシー会社ではビジネスモデルが作れなかった）</a:t>
            </a:r>
            <a:endParaRPr lang="en-US" altLang="ja-JP" sz="4000" dirty="0" smtClean="0">
              <a:solidFill>
                <a:srgbClr val="FF0000"/>
              </a:solidFill>
            </a:endParaRPr>
          </a:p>
          <a:p>
            <a:r>
              <a:rPr lang="ja-JP" altLang="ja-JP" sz="4000" dirty="0" smtClean="0"/>
              <a:t>主要な駅、地下街、大型商業施設をはじめ、富士山の</a:t>
            </a:r>
            <a:r>
              <a:rPr lang="en-US" altLang="ja-JP" sz="4000" dirty="0" smtClean="0"/>
              <a:t>Street View</a:t>
            </a:r>
            <a:r>
              <a:rPr lang="ja-JP" altLang="ja-JP" sz="4000" dirty="0" err="1" smtClean="0"/>
              <a:t>まで</a:t>
            </a:r>
            <a:r>
              <a:rPr lang="ja-JP" altLang="ja-JP" sz="4000" dirty="0" smtClean="0"/>
              <a:t>公開されるという、徹底した撮影を全世界で展開</a:t>
            </a:r>
            <a:endParaRPr lang="ja-JP" altLang="en-US" sz="4000" dirty="0" smtClean="0"/>
          </a:p>
          <a:p>
            <a:endParaRPr kumimoji="1" lang="ja-JP"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7384"/>
            <a:ext cx="8928992" cy="2736304"/>
          </a:xfrm>
          <a:ln>
            <a:solidFill>
              <a:schemeClr val="accent1"/>
            </a:solidFill>
          </a:ln>
        </p:spPr>
        <p:txBody>
          <a:bodyPr>
            <a:normAutofit fontScale="90000"/>
          </a:bodyPr>
          <a:lstStyle/>
          <a:p>
            <a:r>
              <a:rPr lang="ja-JP" altLang="en-US" sz="3600" dirty="0" smtClean="0"/>
              <a:t>海からのストリートビュープロジェクトを開始</a:t>
            </a:r>
            <a:br>
              <a:rPr lang="ja-JP" altLang="en-US" sz="3600" dirty="0" smtClean="0"/>
            </a:br>
            <a:r>
              <a:rPr lang="ja-JP" altLang="en-US" sz="4000" dirty="0" smtClean="0"/>
              <a:t>あなたもトレッカーで撮影してみませんか？</a:t>
            </a:r>
            <a:r>
              <a:rPr lang="ja-JP" altLang="en-US" dirty="0" smtClean="0"/>
              <a:t/>
            </a:r>
            <a:br>
              <a:rPr lang="ja-JP" altLang="en-US" dirty="0" smtClean="0"/>
            </a:br>
            <a:r>
              <a:rPr lang="ja-JP" altLang="en-US" sz="2700" dirty="0" smtClean="0"/>
              <a:t>観光協会、非営利団体、大学、研究機関などに所属する方で、アクセスの難しい場所での画像の収集が可能でしたら、ぜひトレッカーの貸し出しをお申し込みになり、地図の拡大にご協力ください。</a:t>
            </a:r>
            <a:endParaRPr kumimoji="1" lang="ja-JP" altLang="en-US" sz="2700" dirty="0"/>
          </a:p>
        </p:txBody>
      </p:sp>
      <p:pic>
        <p:nvPicPr>
          <p:cNvPr id="184322" name="Picture 2" descr="https://www.google.co.jp/maps/about/images/partners/streetview/trekker-carousel2.jpg"/>
          <p:cNvPicPr>
            <a:picLocks noChangeAspect="1" noChangeArrowheads="1"/>
          </p:cNvPicPr>
          <p:nvPr/>
        </p:nvPicPr>
        <p:blipFill>
          <a:blip r:embed="rId3" cstate="print"/>
          <a:srcRect/>
          <a:stretch>
            <a:fillRect/>
          </a:stretch>
        </p:blipFill>
        <p:spPr bwMode="auto">
          <a:xfrm>
            <a:off x="138651" y="2780928"/>
            <a:ext cx="8969853" cy="3456384"/>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95000"/>
                <a:lumOff val="5000"/>
              </a:schemeClr>
            </a:solidFill>
          </a:ln>
        </p:spPr>
        <p:txBody>
          <a:bodyPr>
            <a:normAutofit/>
          </a:bodyPr>
          <a:lstStyle/>
          <a:p>
            <a:r>
              <a:rPr lang="ja-JP" altLang="en-US" b="1" dirty="0" smtClean="0"/>
              <a:t>「タイムトラベル」機能を追加</a:t>
            </a:r>
            <a:endParaRPr kumimoji="1" lang="ja-JP" altLang="en-US" dirty="0"/>
          </a:p>
        </p:txBody>
      </p:sp>
      <p:sp>
        <p:nvSpPr>
          <p:cNvPr id="3" name="コンテンツ プレースホルダ 2"/>
          <p:cNvSpPr>
            <a:spLocks noGrp="1"/>
          </p:cNvSpPr>
          <p:nvPr>
            <p:ph idx="1"/>
          </p:nvPr>
        </p:nvSpPr>
        <p:spPr>
          <a:xfrm>
            <a:off x="457200" y="1600201"/>
            <a:ext cx="8003232" cy="2620887"/>
          </a:xfrm>
        </p:spPr>
        <p:txBody>
          <a:bodyPr/>
          <a:lstStyle/>
          <a:p>
            <a:r>
              <a:rPr lang="en-US" altLang="ja-JP" sz="1600" dirty="0" smtClean="0">
                <a:hlinkClick r:id="rId3"/>
              </a:rPr>
              <a:t>http://jp.techcrunch.com/2014/04/24/20140423google-street-view-now-lets-you-go-back-in-time/?ncid=jpGsTC</a:t>
            </a:r>
            <a:endParaRPr lang="en-US" altLang="ja-JP" sz="1600" dirty="0" smtClean="0"/>
          </a:p>
          <a:p>
            <a:r>
              <a:rPr lang="en-US" altLang="ja-JP" sz="4000" dirty="0" smtClean="0"/>
              <a:t>Google</a:t>
            </a:r>
            <a:r>
              <a:rPr lang="ja-JP" altLang="en-US" sz="4000" dirty="0" smtClean="0"/>
              <a:t>によると、機能追加は、実世界を正確にうつすデジタルミラーを作る試みの一環</a:t>
            </a:r>
            <a:endParaRPr kumimoji="1" lang="ja-JP" altLang="en-US" sz="4000" dirty="0"/>
          </a:p>
        </p:txBody>
      </p:sp>
      <p:pic>
        <p:nvPicPr>
          <p:cNvPr id="95234" name="Picture 2"/>
          <p:cNvPicPr>
            <a:picLocks noChangeAspect="1" noChangeArrowheads="1"/>
          </p:cNvPicPr>
          <p:nvPr/>
        </p:nvPicPr>
        <p:blipFill>
          <a:blip r:embed="rId4" cstate="print"/>
          <a:srcRect l="6914" t="41953" r="56559" b="23594"/>
          <a:stretch>
            <a:fillRect/>
          </a:stretch>
        </p:blipFill>
        <p:spPr bwMode="auto">
          <a:xfrm>
            <a:off x="35496" y="4149080"/>
            <a:ext cx="4752528" cy="2520280"/>
          </a:xfrm>
          <a:prstGeom prst="rect">
            <a:avLst/>
          </a:prstGeom>
          <a:noFill/>
          <a:ln w="9525">
            <a:noFill/>
            <a:miter lim="800000"/>
            <a:headEnd/>
            <a:tailEnd/>
          </a:ln>
        </p:spPr>
      </p:pic>
      <p:pic>
        <p:nvPicPr>
          <p:cNvPr id="158723" name="Picture 3" descr="http://1.bp.blogspot.com/-sG9KAMFu0q4/U1dI-NZMT7I/AAAAAAAAOZ4/GPgxg7mAsXE/s1600/JapanEarthquake.png">
            <a:hlinkClick r:id="rId5"/>
          </p:cNvPr>
          <p:cNvPicPr>
            <a:picLocks noChangeAspect="1" noChangeArrowheads="1"/>
          </p:cNvPicPr>
          <p:nvPr/>
        </p:nvPicPr>
        <p:blipFill>
          <a:blip r:embed="rId6" cstate="print"/>
          <a:srcRect/>
          <a:stretch>
            <a:fillRect/>
          </a:stretch>
        </p:blipFill>
        <p:spPr bwMode="auto">
          <a:xfrm>
            <a:off x="4860032" y="4137271"/>
            <a:ext cx="4248472" cy="2532089"/>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07288" cy="1143000"/>
          </a:xfrm>
          <a:ln>
            <a:solidFill>
              <a:schemeClr val="accent1"/>
            </a:solidFill>
          </a:ln>
        </p:spPr>
        <p:txBody>
          <a:bodyPr>
            <a:normAutofit fontScale="90000"/>
          </a:bodyPr>
          <a:lstStyle/>
          <a:p>
            <a:r>
              <a:rPr lang="ja-JP" altLang="en-US" b="1" dirty="0" smtClean="0"/>
              <a:t>グーグルがストリートアートを蘇らせる</a:t>
            </a:r>
            <a:endParaRPr kumimoji="1" lang="ja-JP" altLang="en-US" dirty="0"/>
          </a:p>
        </p:txBody>
      </p:sp>
      <p:pic>
        <p:nvPicPr>
          <p:cNvPr id="1026" name="Picture 2" descr="140613streetview 10_640.jpg"/>
          <p:cNvPicPr>
            <a:picLocks noChangeAspect="1" noChangeArrowheads="1"/>
          </p:cNvPicPr>
          <p:nvPr/>
        </p:nvPicPr>
        <p:blipFill>
          <a:blip r:embed="rId3" cstate="print"/>
          <a:srcRect/>
          <a:stretch>
            <a:fillRect/>
          </a:stretch>
        </p:blipFill>
        <p:spPr bwMode="auto">
          <a:xfrm>
            <a:off x="155575" y="1944215"/>
            <a:ext cx="3535716" cy="1988841"/>
          </a:xfrm>
          <a:prstGeom prst="rect">
            <a:avLst/>
          </a:prstGeom>
          <a:noFill/>
        </p:spPr>
      </p:pic>
      <p:pic>
        <p:nvPicPr>
          <p:cNvPr id="1028" name="Picture 4" descr="140613streetview 12_640.jpg"/>
          <p:cNvPicPr>
            <a:picLocks noChangeAspect="1" noChangeArrowheads="1"/>
          </p:cNvPicPr>
          <p:nvPr/>
        </p:nvPicPr>
        <p:blipFill>
          <a:blip r:embed="rId4" cstate="print"/>
          <a:srcRect/>
          <a:stretch>
            <a:fillRect/>
          </a:stretch>
        </p:blipFill>
        <p:spPr bwMode="auto">
          <a:xfrm>
            <a:off x="3803915" y="1916832"/>
            <a:ext cx="3072341" cy="2016224"/>
          </a:xfrm>
          <a:prstGeom prst="rect">
            <a:avLst/>
          </a:prstGeom>
          <a:noFill/>
        </p:spPr>
      </p:pic>
      <p:pic>
        <p:nvPicPr>
          <p:cNvPr id="1030" name="Picture 6" descr="140613streetview 16_640.jpg"/>
          <p:cNvPicPr>
            <a:picLocks noChangeAspect="1" noChangeArrowheads="1"/>
          </p:cNvPicPr>
          <p:nvPr/>
        </p:nvPicPr>
        <p:blipFill>
          <a:blip r:embed="rId5" cstate="print"/>
          <a:srcRect/>
          <a:stretch>
            <a:fillRect/>
          </a:stretch>
        </p:blipFill>
        <p:spPr bwMode="auto">
          <a:xfrm>
            <a:off x="35496" y="3654029"/>
            <a:ext cx="3119735" cy="1935211"/>
          </a:xfrm>
          <a:prstGeom prst="rect">
            <a:avLst/>
          </a:prstGeom>
          <a:noFill/>
        </p:spPr>
      </p:pic>
      <p:pic>
        <p:nvPicPr>
          <p:cNvPr id="1032" name="Picture 8" descr="140613streetview 27_640.jpg"/>
          <p:cNvPicPr>
            <a:picLocks noChangeAspect="1" noChangeArrowheads="1"/>
          </p:cNvPicPr>
          <p:nvPr/>
        </p:nvPicPr>
        <p:blipFill>
          <a:blip r:embed="rId6" cstate="print"/>
          <a:srcRect/>
          <a:stretch>
            <a:fillRect/>
          </a:stretch>
        </p:blipFill>
        <p:spPr bwMode="auto">
          <a:xfrm>
            <a:off x="3203848" y="3933056"/>
            <a:ext cx="2608591" cy="1728192"/>
          </a:xfrm>
          <a:prstGeom prst="rect">
            <a:avLst/>
          </a:prstGeom>
          <a:noFill/>
        </p:spPr>
      </p:pic>
      <p:pic>
        <p:nvPicPr>
          <p:cNvPr id="1034" name="Picture 10" descr="140613streetview 3_640.jpg"/>
          <p:cNvPicPr>
            <a:picLocks noChangeAspect="1" noChangeArrowheads="1"/>
          </p:cNvPicPr>
          <p:nvPr/>
        </p:nvPicPr>
        <p:blipFill>
          <a:blip r:embed="rId7" cstate="print"/>
          <a:srcRect/>
          <a:stretch>
            <a:fillRect/>
          </a:stretch>
        </p:blipFill>
        <p:spPr bwMode="auto">
          <a:xfrm>
            <a:off x="5436096" y="4797152"/>
            <a:ext cx="3581781" cy="1891629"/>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a:solidFill>
            <a:srgbClr val="FFFF00"/>
          </a:solidFill>
        </p:spPr>
        <p:txBody>
          <a:bodyPr>
            <a:normAutofit/>
          </a:bodyPr>
          <a:lstStyle/>
          <a:p>
            <a:r>
              <a:rPr lang="ja-JP" altLang="en-US" b="1" dirty="0" smtClean="0"/>
              <a:t>世界遺産・アンコールワット</a:t>
            </a:r>
            <a:endParaRPr lang="ja-JP" altLang="en-US" dirty="0" smtClean="0"/>
          </a:p>
        </p:txBody>
      </p:sp>
      <p:sp>
        <p:nvSpPr>
          <p:cNvPr id="3075" name="コンテンツ プレースホルダ 2"/>
          <p:cNvSpPr>
            <a:spLocks noGrp="1"/>
          </p:cNvSpPr>
          <p:nvPr>
            <p:ph idx="1"/>
          </p:nvPr>
        </p:nvSpPr>
        <p:spPr>
          <a:xfrm>
            <a:off x="457200" y="1600200"/>
            <a:ext cx="8229600" cy="460648"/>
          </a:xfrm>
        </p:spPr>
        <p:txBody>
          <a:bodyPr>
            <a:normAutofit/>
          </a:bodyPr>
          <a:lstStyle/>
          <a:p>
            <a:r>
              <a:rPr lang="en-US" altLang="ja-JP" sz="1800" dirty="0" smtClean="0">
                <a:hlinkClick r:id="rId3"/>
              </a:rPr>
              <a:t>https://www.youtube.com/watch?v=rnK3Swwv08k&amp;feature=player_embedded</a:t>
            </a:r>
            <a:endParaRPr lang="en-US" altLang="ja-JP" sz="1800" dirty="0" smtClean="0"/>
          </a:p>
          <a:p>
            <a:endParaRPr lang="ja-JP" altLang="en-US" sz="1800" dirty="0" smtClean="0"/>
          </a:p>
        </p:txBody>
      </p:sp>
      <p:pic>
        <p:nvPicPr>
          <p:cNvPr id="84994" name="Picture 2"/>
          <p:cNvPicPr>
            <a:picLocks noChangeAspect="1" noChangeArrowheads="1"/>
          </p:cNvPicPr>
          <p:nvPr/>
        </p:nvPicPr>
        <p:blipFill>
          <a:blip r:embed="rId4" cstate="print"/>
          <a:srcRect l="16241" t="15547" r="43359" b="26375"/>
          <a:stretch>
            <a:fillRect/>
          </a:stretch>
        </p:blipFill>
        <p:spPr bwMode="auto">
          <a:xfrm>
            <a:off x="179512" y="2636912"/>
            <a:ext cx="5256584" cy="4248472"/>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l="21567" t="29370" r="44383" b="35607"/>
          <a:stretch>
            <a:fillRect/>
          </a:stretch>
        </p:blipFill>
        <p:spPr bwMode="auto">
          <a:xfrm>
            <a:off x="3923928" y="3356992"/>
            <a:ext cx="5184576" cy="3456384"/>
          </a:xfrm>
          <a:prstGeom prst="rect">
            <a:avLst/>
          </a:prstGeom>
          <a:noFill/>
          <a:ln w="9525">
            <a:noFill/>
            <a:miter lim="800000"/>
            <a:headEnd/>
            <a:tailEnd/>
          </a:ln>
        </p:spPr>
      </p:pic>
      <p:pic>
        <p:nvPicPr>
          <p:cNvPr id="84995" name="Picture 3"/>
          <p:cNvPicPr>
            <a:picLocks noChangeAspect="1" noChangeArrowheads="1"/>
          </p:cNvPicPr>
          <p:nvPr/>
        </p:nvPicPr>
        <p:blipFill>
          <a:blip r:embed="rId6" cstate="print"/>
          <a:srcRect l="14861" t="17516" r="43359" b="26375"/>
          <a:stretch>
            <a:fillRect/>
          </a:stretch>
        </p:blipFill>
        <p:spPr bwMode="auto">
          <a:xfrm>
            <a:off x="0" y="1988840"/>
            <a:ext cx="2384253"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85000"/>
                <a:lumOff val="15000"/>
              </a:schemeClr>
            </a:solidFill>
          </a:ln>
        </p:spPr>
        <p:txBody>
          <a:bodyPr/>
          <a:lstStyle/>
          <a:p>
            <a:r>
              <a:rPr kumimoji="1" lang="ja-JP" altLang="en-US" dirty="0" smtClean="0"/>
              <a:t>本物のマーケティング</a:t>
            </a:r>
            <a:endParaRPr kumimoji="1" lang="ja-JP" altLang="en-US" dirty="0"/>
          </a:p>
        </p:txBody>
      </p:sp>
      <p:sp>
        <p:nvSpPr>
          <p:cNvPr id="3" name="コンテンツ プレースホルダ 2"/>
          <p:cNvSpPr>
            <a:spLocks noGrp="1"/>
          </p:cNvSpPr>
          <p:nvPr>
            <p:ph idx="1"/>
          </p:nvPr>
        </p:nvSpPr>
        <p:spPr>
          <a:xfrm>
            <a:off x="0" y="1628800"/>
            <a:ext cx="9144000" cy="5229200"/>
          </a:xfrm>
        </p:spPr>
        <p:txBody>
          <a:bodyPr>
            <a:normAutofit/>
          </a:bodyPr>
          <a:lstStyle/>
          <a:p>
            <a:r>
              <a:rPr lang="en-US" altLang="ja-JP" dirty="0" smtClean="0"/>
              <a:t>Google</a:t>
            </a:r>
            <a:r>
              <a:rPr lang="ja-JP" altLang="ja-JP" dirty="0" smtClean="0"/>
              <a:t>は</a:t>
            </a:r>
            <a:r>
              <a:rPr lang="en-US" altLang="ja-JP" dirty="0" smtClean="0"/>
              <a:t>Gmail</a:t>
            </a:r>
            <a:r>
              <a:rPr lang="ja-JP" altLang="ja-JP" dirty="0" smtClean="0"/>
              <a:t>の内容や交友関係に加え、何に興味を持ち、どんなものをどのくらい購入しているのかも把握している。</a:t>
            </a:r>
            <a:endParaRPr lang="en-US" altLang="ja-JP" dirty="0" smtClean="0"/>
          </a:p>
          <a:p>
            <a:r>
              <a:rPr lang="ja-JP" altLang="ja-JP" dirty="0" smtClean="0"/>
              <a:t>たとえ</a:t>
            </a:r>
            <a:r>
              <a:rPr lang="en-US" altLang="ja-JP" dirty="0" smtClean="0"/>
              <a:t>Google</a:t>
            </a:r>
            <a:r>
              <a:rPr lang="ja-JP" altLang="ja-JP" dirty="0" smtClean="0"/>
              <a:t>アカウントでログインしていなくても、</a:t>
            </a:r>
            <a:r>
              <a:rPr lang="en-US" altLang="ja-JP" dirty="0" smtClean="0"/>
              <a:t>Google</a:t>
            </a:r>
            <a:r>
              <a:rPr lang="ja-JP" altLang="ja-JP" dirty="0" smtClean="0"/>
              <a:t>が個々人の</a:t>
            </a:r>
            <a:r>
              <a:rPr lang="ja-JP" altLang="ja-JP" sz="4000" dirty="0" smtClean="0">
                <a:solidFill>
                  <a:srgbClr val="FF0000"/>
                </a:solidFill>
              </a:rPr>
              <a:t>ネット上の行動をトラッキング</a:t>
            </a:r>
            <a:r>
              <a:rPr lang="ja-JP" altLang="ja-JP" dirty="0" smtClean="0"/>
              <a:t>している可能性は否定できない</a:t>
            </a:r>
            <a:endParaRPr lang="en-US" altLang="ja-JP" dirty="0" smtClean="0"/>
          </a:p>
          <a:p>
            <a:r>
              <a:rPr lang="ja-JP" altLang="en-US" sz="4000" dirty="0" smtClean="0">
                <a:solidFill>
                  <a:srgbClr val="FF0000"/>
                </a:solidFill>
              </a:rPr>
              <a:t>データの便宜置籍化</a:t>
            </a:r>
            <a:r>
              <a:rPr lang="ja-JP" altLang="en-US" dirty="0" smtClean="0"/>
              <a:t>により、個人情報保護を超えたデータ解析結果提供ビジネスが出現する</a:t>
            </a:r>
            <a:endParaRPr lang="en-US" altLang="ja-JP"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5254" t="15375" r="34422" b="12766"/>
          <a:stretch>
            <a:fillRect/>
          </a:stretch>
        </p:blipFill>
        <p:spPr bwMode="auto">
          <a:xfrm>
            <a:off x="323528" y="620688"/>
            <a:ext cx="8601504"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1" dirty="0" smtClean="0"/>
              <a:t>無人島に漂流→７年間遭難した女性、ビーチに巨大な</a:t>
            </a:r>
            <a:r>
              <a:rPr lang="en-US" altLang="ja-JP" b="1" dirty="0" smtClean="0"/>
              <a:t>SOS</a:t>
            </a:r>
            <a:r>
              <a:rPr lang="ja-JP" altLang="en-US" b="1" dirty="0" smtClean="0"/>
              <a:t>を書く→子供が</a:t>
            </a:r>
            <a:r>
              <a:rPr lang="en-US" altLang="ja-JP" b="1" dirty="0" smtClean="0"/>
              <a:t>Google Earth</a:t>
            </a:r>
            <a:r>
              <a:rPr lang="ja-JP" altLang="en-US" b="1" dirty="0" smtClean="0"/>
              <a:t>で発見→無事救出！</a:t>
            </a:r>
            <a:endParaRPr kumimoji="1" lang="ja-JP" altLang="en-US" dirty="0"/>
          </a:p>
        </p:txBody>
      </p:sp>
      <p:pic>
        <p:nvPicPr>
          <p:cNvPr id="1026" name="Picture 2" descr="SOS">
            <a:hlinkClick r:id="rId3"/>
          </p:cNvPr>
          <p:cNvPicPr>
            <a:picLocks noChangeAspect="1" noChangeArrowheads="1"/>
          </p:cNvPicPr>
          <p:nvPr/>
        </p:nvPicPr>
        <p:blipFill>
          <a:blip r:embed="rId4" cstate="print"/>
          <a:srcRect/>
          <a:stretch>
            <a:fillRect/>
          </a:stretch>
        </p:blipFill>
        <p:spPr bwMode="auto">
          <a:xfrm>
            <a:off x="683568" y="1700807"/>
            <a:ext cx="7704856" cy="4934889"/>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休憩</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休憩</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41784"/>
            <a:ext cx="8229600" cy="1143000"/>
          </a:xfrm>
          <a:solidFill>
            <a:srgbClr val="FFFF00"/>
          </a:solidFill>
          <a:ln>
            <a:solidFill>
              <a:schemeClr val="tx1">
                <a:lumMod val="85000"/>
                <a:lumOff val="15000"/>
              </a:schemeClr>
            </a:solidFill>
          </a:ln>
        </p:spPr>
        <p:txBody>
          <a:bodyPr/>
          <a:lstStyle/>
          <a:p>
            <a:r>
              <a:rPr kumimoji="1" lang="ja-JP" altLang="en-US" dirty="0" smtClean="0">
                <a:solidFill>
                  <a:schemeClr val="tx1">
                    <a:lumMod val="95000"/>
                    <a:lumOff val="5000"/>
                  </a:schemeClr>
                </a:solidFill>
              </a:rPr>
              <a:t>デジタル人流時代の到来</a:t>
            </a:r>
            <a:endParaRPr kumimoji="1" lang="ja-JP" altLang="en-US" dirty="0">
              <a:solidFill>
                <a:schemeClr val="tx1">
                  <a:lumMod val="95000"/>
                  <a:lumOff val="5000"/>
                </a:schemeClr>
              </a:solidFill>
            </a:endParaRPr>
          </a:p>
        </p:txBody>
      </p:sp>
      <p:sp>
        <p:nvSpPr>
          <p:cNvPr id="3" name="コンテンツ プレースホルダ 2"/>
          <p:cNvSpPr>
            <a:spLocks noGrp="1"/>
          </p:cNvSpPr>
          <p:nvPr>
            <p:ph idx="1"/>
          </p:nvPr>
        </p:nvSpPr>
        <p:spPr>
          <a:xfrm>
            <a:off x="0" y="1656184"/>
            <a:ext cx="9144000" cy="5517232"/>
          </a:xfrm>
        </p:spPr>
        <p:txBody>
          <a:bodyPr>
            <a:normAutofit/>
          </a:bodyPr>
          <a:lstStyle/>
          <a:p>
            <a:r>
              <a:rPr kumimoji="1" lang="ja-JP" altLang="en-US" sz="4400" dirty="0" smtClean="0">
                <a:solidFill>
                  <a:srgbClr val="FF0000"/>
                </a:solidFill>
              </a:rPr>
              <a:t>ウェアラブルコンピュータを装着</a:t>
            </a:r>
            <a:r>
              <a:rPr kumimoji="1" lang="ja-JP" altLang="en-US" sz="3600" dirty="0" smtClean="0"/>
              <a:t>した人は、交通、買い物、宿泊、入院等を、面倒な手続きを経ることなく、いつでも、どこでも、だれでも、自由に行うことができる</a:t>
            </a:r>
            <a:endParaRPr kumimoji="1" lang="en-US" altLang="ja-JP" sz="3600" dirty="0" smtClean="0"/>
          </a:p>
          <a:p>
            <a:r>
              <a:rPr lang="ja-JP" altLang="en-US" sz="4400" dirty="0" smtClean="0">
                <a:solidFill>
                  <a:srgbClr val="FF0000"/>
                </a:solidFill>
              </a:rPr>
              <a:t>使い放題料金制度の普及</a:t>
            </a:r>
            <a:r>
              <a:rPr lang="ja-JP" altLang="en-US" sz="3600" dirty="0" smtClean="0"/>
              <a:t>促進。使い放題制度に入る商品と入らない商品に分離</a:t>
            </a:r>
            <a:endParaRPr lang="en-US" altLang="ja-JP" sz="3600" dirty="0" smtClean="0"/>
          </a:p>
          <a:p>
            <a:r>
              <a:rPr kumimoji="1" lang="ja-JP" altLang="en-US" sz="4400" dirty="0" smtClean="0">
                <a:solidFill>
                  <a:srgbClr val="FF0000"/>
                </a:solidFill>
              </a:rPr>
              <a:t>マーケティング技術は格段に進歩</a:t>
            </a:r>
            <a:r>
              <a:rPr kumimoji="1" lang="ja-JP" altLang="en-US" sz="3600" dirty="0" smtClean="0"/>
              <a:t>（ビッグデータ問題）</a:t>
            </a:r>
            <a:endParaRPr kumimoji="1" lang="ja-JP" altLang="en-US" sz="3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a:solidFill>
            <a:srgbClr val="FFFF00"/>
          </a:solidFill>
          <a:ln>
            <a:solidFill>
              <a:schemeClr val="tx1">
                <a:lumMod val="95000"/>
                <a:lumOff val="5000"/>
              </a:schemeClr>
            </a:solidFill>
          </a:ln>
        </p:spPr>
        <p:txBody>
          <a:bodyPr>
            <a:normAutofit/>
          </a:bodyPr>
          <a:lstStyle/>
          <a:p>
            <a:r>
              <a:rPr lang="ja-JP" altLang="en-US" b="1" dirty="0" smtClean="0"/>
              <a:t>グーグル、ホテル予約事業を強化</a:t>
            </a:r>
            <a:endParaRPr kumimoji="1" lang="ja-JP" altLang="en-US" dirty="0"/>
          </a:p>
        </p:txBody>
      </p:sp>
      <p:pic>
        <p:nvPicPr>
          <p:cNvPr id="1026" name="Picture 2" descr="[image]"/>
          <p:cNvPicPr>
            <a:picLocks noChangeAspect="1" noChangeArrowheads="1"/>
          </p:cNvPicPr>
          <p:nvPr/>
        </p:nvPicPr>
        <p:blipFill>
          <a:blip r:embed="rId3" cstate="print"/>
          <a:srcRect/>
          <a:stretch>
            <a:fillRect/>
          </a:stretch>
        </p:blipFill>
        <p:spPr bwMode="auto">
          <a:xfrm>
            <a:off x="1537620" y="1196752"/>
            <a:ext cx="6202732" cy="5688632"/>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23528" y="620688"/>
            <a:ext cx="7772400" cy="1470025"/>
          </a:xfrm>
          <a:solidFill>
            <a:srgbClr val="FF0000"/>
          </a:solidFill>
          <a:ln w="38100">
            <a:solidFill>
              <a:schemeClr val="tx1"/>
            </a:solidFill>
          </a:ln>
        </p:spPr>
        <p:txBody>
          <a:bodyPr/>
          <a:lstStyle/>
          <a:p>
            <a:pPr algn="l"/>
            <a:r>
              <a:rPr kumimoji="1" lang="ja-JP" altLang="en-US" dirty="0" smtClean="0">
                <a:solidFill>
                  <a:schemeClr val="bg1"/>
                </a:solidFill>
              </a:rPr>
              <a:t>有償と無償　　コスト回収の方便</a:t>
            </a:r>
            <a:endParaRPr kumimoji="1" lang="ja-JP" altLang="en-US" dirty="0">
              <a:solidFill>
                <a:schemeClr val="bg1"/>
              </a:solidFill>
            </a:endParaRPr>
          </a:p>
        </p:txBody>
      </p:sp>
      <p:sp>
        <p:nvSpPr>
          <p:cNvPr id="5" name="サブタイトル 4"/>
          <p:cNvSpPr>
            <a:spLocks noGrp="1"/>
          </p:cNvSpPr>
          <p:nvPr>
            <p:ph type="subTitle" idx="1"/>
          </p:nvPr>
        </p:nvSpPr>
        <p:spPr>
          <a:xfrm>
            <a:off x="323528" y="2564904"/>
            <a:ext cx="6984776" cy="1703040"/>
          </a:xfrm>
        </p:spPr>
        <p:txBody>
          <a:bodyPr>
            <a:noAutofit/>
          </a:bodyPr>
          <a:lstStyle/>
          <a:p>
            <a:pPr algn="l"/>
            <a:r>
              <a:rPr lang="ja-JP" altLang="en-US" sz="4000" dirty="0" smtClean="0">
                <a:solidFill>
                  <a:schemeClr val="tx1">
                    <a:lumMod val="95000"/>
                    <a:lumOff val="5000"/>
                  </a:schemeClr>
                </a:solidFill>
              </a:rPr>
              <a:t>紙芝居屋の飴</a:t>
            </a:r>
            <a:endParaRPr lang="en-US" altLang="ja-JP" sz="4000" dirty="0" smtClean="0">
              <a:solidFill>
                <a:schemeClr val="tx1">
                  <a:lumMod val="95000"/>
                  <a:lumOff val="5000"/>
                </a:schemeClr>
              </a:solidFill>
            </a:endParaRPr>
          </a:p>
          <a:p>
            <a:pPr algn="l"/>
            <a:r>
              <a:rPr lang="ja-JP" altLang="en-US" sz="4000" dirty="0" smtClean="0">
                <a:solidFill>
                  <a:schemeClr val="tx1">
                    <a:lumMod val="95000"/>
                    <a:lumOff val="5000"/>
                  </a:schemeClr>
                </a:solidFill>
              </a:rPr>
              <a:t>与島のフィッシャマンズワーフ</a:t>
            </a:r>
            <a:endParaRPr kumimoji="1" lang="ja-JP" altLang="en-US" sz="4000" dirty="0">
              <a:solidFill>
                <a:schemeClr val="tx1">
                  <a:lumMod val="95000"/>
                  <a:lumOff val="5000"/>
                </a:schemeClr>
              </a:solidFill>
            </a:endParaRPr>
          </a:p>
        </p:txBody>
      </p:sp>
      <p:sp>
        <p:nvSpPr>
          <p:cNvPr id="6" name="サブタイトル 4"/>
          <p:cNvSpPr txBox="1">
            <a:spLocks/>
          </p:cNvSpPr>
          <p:nvPr/>
        </p:nvSpPr>
        <p:spPr>
          <a:xfrm>
            <a:off x="395536" y="4606280"/>
            <a:ext cx="8568952" cy="1487016"/>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40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旅行業の弱み：エンドユーザーにコストが透けて見える➵使い放題システム</a:t>
            </a:r>
            <a:endParaRPr kumimoji="1" lang="ja-JP" altLang="en-US" sz="40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 3"/>
          <p:cNvSpPr>
            <a:spLocks noGrp="1"/>
          </p:cNvSpPr>
          <p:nvPr>
            <p:ph type="sldNum" sz="quarter" idx="12"/>
          </p:nvPr>
        </p:nvSpPr>
        <p:spPr/>
        <p:txBody>
          <a:bodyPr/>
          <a:lstStyle/>
          <a:p>
            <a:fld id="{CCBA05C0-4A96-43D5-BC99-B4EB3545E47C}" type="slidenum">
              <a:rPr lang="en-US" altLang="ja-JP"/>
              <a:pPr/>
              <a:t>76</a:t>
            </a:fld>
            <a:endParaRPr lang="en-US" altLang="ja-JP"/>
          </a:p>
        </p:txBody>
      </p:sp>
      <p:sp>
        <p:nvSpPr>
          <p:cNvPr id="328706" name="Rectangle 2"/>
          <p:cNvSpPr>
            <a:spLocks noChangeArrowheads="1"/>
          </p:cNvSpPr>
          <p:nvPr/>
        </p:nvSpPr>
        <p:spPr bwMode="auto">
          <a:xfrm>
            <a:off x="3429000" y="2241550"/>
            <a:ext cx="3429000" cy="2286000"/>
          </a:xfrm>
          <a:prstGeom prst="rect">
            <a:avLst/>
          </a:prstGeom>
          <a:noFill/>
          <a:ln w="9525">
            <a:solidFill>
              <a:schemeClr val="tx1"/>
            </a:solidFill>
            <a:miter lim="800000"/>
            <a:headEnd/>
            <a:tailEnd/>
          </a:ln>
          <a:effectLst/>
        </p:spPr>
        <p:txBody>
          <a:bodyPr wrap="none" anchor="ctr"/>
          <a:lstStyle/>
          <a:p>
            <a:endParaRPr lang="ja-JP" altLang="en-US"/>
          </a:p>
        </p:txBody>
      </p:sp>
      <p:sp>
        <p:nvSpPr>
          <p:cNvPr id="328707" name="Line 3"/>
          <p:cNvSpPr>
            <a:spLocks noChangeShapeType="1"/>
          </p:cNvSpPr>
          <p:nvPr/>
        </p:nvSpPr>
        <p:spPr bwMode="auto">
          <a:xfrm flipH="1">
            <a:off x="3429000" y="3384550"/>
            <a:ext cx="4267200" cy="0"/>
          </a:xfrm>
          <a:prstGeom prst="line">
            <a:avLst/>
          </a:prstGeom>
          <a:noFill/>
          <a:ln w="9525">
            <a:solidFill>
              <a:schemeClr val="tx1"/>
            </a:solidFill>
            <a:round/>
            <a:headEnd/>
            <a:tailEnd/>
          </a:ln>
          <a:effectLst/>
        </p:spPr>
        <p:txBody>
          <a:bodyPr wrap="none" anchor="ctr"/>
          <a:lstStyle/>
          <a:p>
            <a:endParaRPr lang="ja-JP" altLang="en-US"/>
          </a:p>
        </p:txBody>
      </p:sp>
      <p:sp>
        <p:nvSpPr>
          <p:cNvPr id="328708" name="Text Box 4"/>
          <p:cNvSpPr txBox="1">
            <a:spLocks noChangeArrowheads="1"/>
          </p:cNvSpPr>
          <p:nvPr/>
        </p:nvSpPr>
        <p:spPr bwMode="auto">
          <a:xfrm>
            <a:off x="4676775" y="2873375"/>
            <a:ext cx="923925" cy="941388"/>
          </a:xfrm>
          <a:prstGeom prst="rect">
            <a:avLst/>
          </a:prstGeom>
          <a:noFill/>
          <a:ln w="9525">
            <a:solidFill>
              <a:schemeClr val="tx1"/>
            </a:solidFill>
            <a:prstDash val="dash"/>
            <a:miter lim="800000"/>
            <a:headEnd/>
            <a:tailEnd/>
          </a:ln>
          <a:effectLst/>
        </p:spPr>
        <p:txBody>
          <a:bodyPr vert="eaVert" wrap="none">
            <a:spAutoFit/>
          </a:bodyPr>
          <a:lstStyle/>
          <a:p>
            <a:pPr algn="ctr"/>
            <a:r>
              <a:rPr lang="ja-JP" altLang="en-US"/>
              <a:t>旅館</a:t>
            </a:r>
          </a:p>
          <a:p>
            <a:pPr algn="ctr"/>
            <a:r>
              <a:rPr lang="ja-JP" altLang="en-US"/>
              <a:t>ホテル</a:t>
            </a:r>
          </a:p>
        </p:txBody>
      </p:sp>
      <p:sp>
        <p:nvSpPr>
          <p:cNvPr id="328709" name="Oval 5"/>
          <p:cNvSpPr>
            <a:spLocks noChangeArrowheads="1"/>
          </p:cNvSpPr>
          <p:nvPr/>
        </p:nvSpPr>
        <p:spPr bwMode="auto">
          <a:xfrm>
            <a:off x="3276600" y="1555750"/>
            <a:ext cx="1219200" cy="609600"/>
          </a:xfrm>
          <a:prstGeom prst="ellipse">
            <a:avLst/>
          </a:prstGeom>
          <a:noFill/>
          <a:ln w="9525">
            <a:solidFill>
              <a:schemeClr val="tx1"/>
            </a:solidFill>
            <a:round/>
            <a:headEnd/>
            <a:tailEnd/>
          </a:ln>
          <a:effectLst/>
        </p:spPr>
        <p:txBody>
          <a:bodyPr wrap="none" anchor="ctr"/>
          <a:lstStyle/>
          <a:p>
            <a:pPr algn="ctr"/>
            <a:r>
              <a:rPr lang="ja-JP" altLang="en-US"/>
              <a:t>土産</a:t>
            </a:r>
          </a:p>
        </p:txBody>
      </p:sp>
      <p:sp>
        <p:nvSpPr>
          <p:cNvPr id="328710" name="Oval 6"/>
          <p:cNvSpPr>
            <a:spLocks noChangeArrowheads="1"/>
          </p:cNvSpPr>
          <p:nvPr/>
        </p:nvSpPr>
        <p:spPr bwMode="auto">
          <a:xfrm>
            <a:off x="2438400" y="1936750"/>
            <a:ext cx="1219200" cy="609600"/>
          </a:xfrm>
          <a:prstGeom prst="ellipse">
            <a:avLst/>
          </a:prstGeom>
          <a:noFill/>
          <a:ln w="9525">
            <a:solidFill>
              <a:schemeClr val="tx1"/>
            </a:solidFill>
            <a:round/>
            <a:headEnd/>
            <a:tailEnd/>
          </a:ln>
          <a:effectLst/>
        </p:spPr>
        <p:txBody>
          <a:bodyPr wrap="none" anchor="ctr"/>
          <a:lstStyle/>
          <a:p>
            <a:pPr algn="ctr"/>
            <a:r>
              <a:rPr lang="ja-JP" altLang="en-US" sz="1600"/>
              <a:t>有料テレビ</a:t>
            </a:r>
            <a:endParaRPr lang="ja-JP" altLang="en-US"/>
          </a:p>
        </p:txBody>
      </p:sp>
      <p:sp>
        <p:nvSpPr>
          <p:cNvPr id="328711" name="Oval 7"/>
          <p:cNvSpPr>
            <a:spLocks noChangeArrowheads="1"/>
          </p:cNvSpPr>
          <p:nvPr/>
        </p:nvSpPr>
        <p:spPr bwMode="auto">
          <a:xfrm>
            <a:off x="5562600" y="1479550"/>
            <a:ext cx="1219200" cy="609600"/>
          </a:xfrm>
          <a:prstGeom prst="ellipse">
            <a:avLst/>
          </a:prstGeom>
          <a:noFill/>
          <a:ln w="9525">
            <a:solidFill>
              <a:schemeClr val="tx1"/>
            </a:solidFill>
            <a:round/>
            <a:headEnd/>
            <a:tailEnd/>
          </a:ln>
          <a:effectLst/>
        </p:spPr>
        <p:txBody>
          <a:bodyPr wrap="none" anchor="ctr"/>
          <a:lstStyle/>
          <a:p>
            <a:pPr algn="ctr"/>
            <a:r>
              <a:rPr lang="ja-JP" altLang="en-US" sz="1600"/>
              <a:t>アルコール</a:t>
            </a:r>
            <a:endParaRPr lang="ja-JP" altLang="en-US"/>
          </a:p>
        </p:txBody>
      </p:sp>
      <p:sp>
        <p:nvSpPr>
          <p:cNvPr id="328712" name="Oval 8"/>
          <p:cNvSpPr>
            <a:spLocks noChangeArrowheads="1"/>
          </p:cNvSpPr>
          <p:nvPr/>
        </p:nvSpPr>
        <p:spPr bwMode="auto">
          <a:xfrm>
            <a:off x="6477000" y="1708150"/>
            <a:ext cx="1219200" cy="609600"/>
          </a:xfrm>
          <a:prstGeom prst="ellipse">
            <a:avLst/>
          </a:prstGeom>
          <a:noFill/>
          <a:ln w="9525">
            <a:solidFill>
              <a:schemeClr val="tx1"/>
            </a:solidFill>
            <a:round/>
            <a:headEnd/>
            <a:tailEnd/>
          </a:ln>
          <a:effectLst/>
        </p:spPr>
        <p:txBody>
          <a:bodyPr wrap="none" anchor="ctr"/>
          <a:lstStyle/>
          <a:p>
            <a:pPr algn="ctr"/>
            <a:r>
              <a:rPr lang="ja-JP" altLang="en-US"/>
              <a:t>タバコ</a:t>
            </a:r>
          </a:p>
        </p:txBody>
      </p:sp>
      <p:sp>
        <p:nvSpPr>
          <p:cNvPr id="328713" name="Oval 9"/>
          <p:cNvSpPr>
            <a:spLocks noChangeArrowheads="1"/>
          </p:cNvSpPr>
          <p:nvPr/>
        </p:nvSpPr>
        <p:spPr bwMode="auto">
          <a:xfrm>
            <a:off x="1447800" y="2698750"/>
            <a:ext cx="1066800" cy="1447800"/>
          </a:xfrm>
          <a:prstGeom prst="ellipse">
            <a:avLst/>
          </a:prstGeom>
          <a:noFill/>
          <a:ln w="9525">
            <a:solidFill>
              <a:schemeClr val="tx1"/>
            </a:solidFill>
            <a:round/>
            <a:headEnd/>
            <a:tailEnd/>
          </a:ln>
          <a:effectLst/>
        </p:spPr>
        <p:txBody>
          <a:bodyPr vert="eaVert" wrap="none" anchor="ctr"/>
          <a:lstStyle/>
          <a:p>
            <a:pPr algn="ctr"/>
            <a:r>
              <a:rPr lang="ja-JP" altLang="en-US"/>
              <a:t>宿泊料</a:t>
            </a:r>
          </a:p>
          <a:p>
            <a:pPr algn="ctr"/>
            <a:r>
              <a:rPr lang="ja-JP" altLang="en-US" sz="1400"/>
              <a:t>（法的定義はなく</a:t>
            </a:r>
          </a:p>
          <a:p>
            <a:pPr algn="ctr"/>
            <a:r>
              <a:rPr lang="ja-JP" altLang="en-US" sz="1400"/>
              <a:t>契約上の問題）</a:t>
            </a:r>
          </a:p>
        </p:txBody>
      </p:sp>
      <p:sp>
        <p:nvSpPr>
          <p:cNvPr id="328714" name="AutoShape 10"/>
          <p:cNvSpPr>
            <a:spLocks noChangeArrowheads="1"/>
          </p:cNvSpPr>
          <p:nvPr/>
        </p:nvSpPr>
        <p:spPr bwMode="auto">
          <a:xfrm>
            <a:off x="2438400" y="3003550"/>
            <a:ext cx="976313" cy="762000"/>
          </a:xfrm>
          <a:prstGeom prst="rightArrow">
            <a:avLst>
              <a:gd name="adj1" fmla="val 50000"/>
              <a:gd name="adj2" fmla="val 32031"/>
            </a:avLst>
          </a:prstGeom>
          <a:noFill/>
          <a:ln w="9525">
            <a:solidFill>
              <a:schemeClr val="tx1"/>
            </a:solidFill>
            <a:miter lim="800000"/>
            <a:headEnd/>
            <a:tailEnd/>
          </a:ln>
          <a:effectLst/>
        </p:spPr>
        <p:txBody>
          <a:bodyPr wrap="none" anchor="ctr"/>
          <a:lstStyle/>
          <a:p>
            <a:pPr algn="ctr"/>
            <a:r>
              <a:rPr lang="ja-JP" altLang="en-US"/>
              <a:t>支払い</a:t>
            </a:r>
          </a:p>
        </p:txBody>
      </p:sp>
      <p:sp>
        <p:nvSpPr>
          <p:cNvPr id="328715" name="Oval 11"/>
          <p:cNvSpPr>
            <a:spLocks noChangeArrowheads="1"/>
          </p:cNvSpPr>
          <p:nvPr/>
        </p:nvSpPr>
        <p:spPr bwMode="auto">
          <a:xfrm>
            <a:off x="4191000" y="4527550"/>
            <a:ext cx="1219200" cy="609600"/>
          </a:xfrm>
          <a:prstGeom prst="ellipse">
            <a:avLst/>
          </a:prstGeom>
          <a:noFill/>
          <a:ln w="9525">
            <a:solidFill>
              <a:schemeClr val="tx1"/>
            </a:solidFill>
            <a:round/>
            <a:headEnd/>
            <a:tailEnd/>
          </a:ln>
          <a:effectLst/>
        </p:spPr>
        <p:txBody>
          <a:bodyPr wrap="none" anchor="ctr"/>
          <a:lstStyle/>
          <a:p>
            <a:pPr algn="ctr"/>
            <a:r>
              <a:rPr lang="ja-JP" altLang="en-US"/>
              <a:t>入浴</a:t>
            </a:r>
          </a:p>
        </p:txBody>
      </p:sp>
      <p:sp>
        <p:nvSpPr>
          <p:cNvPr id="328716" name="Oval 12"/>
          <p:cNvSpPr>
            <a:spLocks noChangeArrowheads="1"/>
          </p:cNvSpPr>
          <p:nvPr/>
        </p:nvSpPr>
        <p:spPr bwMode="auto">
          <a:xfrm>
            <a:off x="4419600" y="1479550"/>
            <a:ext cx="1219200" cy="609600"/>
          </a:xfrm>
          <a:prstGeom prst="ellipse">
            <a:avLst/>
          </a:prstGeom>
          <a:noFill/>
          <a:ln w="9525">
            <a:solidFill>
              <a:schemeClr val="tx1"/>
            </a:solidFill>
            <a:round/>
            <a:headEnd/>
            <a:tailEnd/>
          </a:ln>
          <a:effectLst/>
        </p:spPr>
        <p:txBody>
          <a:bodyPr wrap="none" anchor="ctr"/>
          <a:lstStyle/>
          <a:p>
            <a:pPr algn="ctr"/>
            <a:r>
              <a:rPr lang="ja-JP" altLang="en-US" sz="2000"/>
              <a:t>マッサージ</a:t>
            </a:r>
            <a:endParaRPr lang="ja-JP" altLang="en-US"/>
          </a:p>
        </p:txBody>
      </p:sp>
      <p:sp>
        <p:nvSpPr>
          <p:cNvPr id="328717" name="Oval 13"/>
          <p:cNvSpPr>
            <a:spLocks noChangeArrowheads="1"/>
          </p:cNvSpPr>
          <p:nvPr/>
        </p:nvSpPr>
        <p:spPr bwMode="auto">
          <a:xfrm>
            <a:off x="3124200" y="4527550"/>
            <a:ext cx="1219200" cy="609600"/>
          </a:xfrm>
          <a:prstGeom prst="ellipse">
            <a:avLst/>
          </a:prstGeom>
          <a:noFill/>
          <a:ln w="9525">
            <a:solidFill>
              <a:schemeClr val="tx1"/>
            </a:solidFill>
            <a:round/>
            <a:headEnd/>
            <a:tailEnd/>
          </a:ln>
          <a:effectLst/>
        </p:spPr>
        <p:txBody>
          <a:bodyPr wrap="none" anchor="ctr"/>
          <a:lstStyle/>
          <a:p>
            <a:pPr algn="ctr"/>
            <a:r>
              <a:rPr lang="ja-JP" altLang="en-US"/>
              <a:t>朝食</a:t>
            </a:r>
          </a:p>
        </p:txBody>
      </p:sp>
      <p:sp>
        <p:nvSpPr>
          <p:cNvPr id="328718" name="Oval 14"/>
          <p:cNvSpPr>
            <a:spLocks noChangeArrowheads="1"/>
          </p:cNvSpPr>
          <p:nvPr/>
        </p:nvSpPr>
        <p:spPr bwMode="auto">
          <a:xfrm>
            <a:off x="5334000" y="4527550"/>
            <a:ext cx="1219200" cy="609600"/>
          </a:xfrm>
          <a:prstGeom prst="ellipse">
            <a:avLst/>
          </a:prstGeom>
          <a:noFill/>
          <a:ln w="57150">
            <a:solidFill>
              <a:schemeClr val="tx1"/>
            </a:solidFill>
            <a:round/>
            <a:headEnd/>
            <a:tailEnd/>
          </a:ln>
          <a:effectLst/>
        </p:spPr>
        <p:txBody>
          <a:bodyPr wrap="none" anchor="ctr"/>
          <a:lstStyle/>
          <a:p>
            <a:pPr algn="ctr"/>
            <a:r>
              <a:rPr lang="ja-JP" altLang="en-US" sz="1800"/>
              <a:t>駅の送迎</a:t>
            </a:r>
            <a:endParaRPr lang="ja-JP" altLang="en-US"/>
          </a:p>
        </p:txBody>
      </p:sp>
      <p:sp>
        <p:nvSpPr>
          <p:cNvPr id="328719" name="Oval 15"/>
          <p:cNvSpPr>
            <a:spLocks noChangeArrowheads="1"/>
          </p:cNvSpPr>
          <p:nvPr/>
        </p:nvSpPr>
        <p:spPr bwMode="auto">
          <a:xfrm>
            <a:off x="2209800" y="3994150"/>
            <a:ext cx="1219200" cy="609600"/>
          </a:xfrm>
          <a:prstGeom prst="ellipse">
            <a:avLst/>
          </a:prstGeom>
          <a:noFill/>
          <a:ln w="9525">
            <a:solidFill>
              <a:schemeClr val="tx1"/>
            </a:solidFill>
            <a:round/>
            <a:headEnd/>
            <a:tailEnd/>
          </a:ln>
          <a:effectLst/>
        </p:spPr>
        <p:txBody>
          <a:bodyPr wrap="none" anchor="ctr"/>
          <a:lstStyle/>
          <a:p>
            <a:pPr algn="ctr"/>
            <a:r>
              <a:rPr lang="ja-JP" altLang="en-US"/>
              <a:t>テレビ</a:t>
            </a:r>
          </a:p>
        </p:txBody>
      </p:sp>
      <p:sp>
        <p:nvSpPr>
          <p:cNvPr id="328720" name="Oval 16"/>
          <p:cNvSpPr>
            <a:spLocks noChangeArrowheads="1"/>
          </p:cNvSpPr>
          <p:nvPr/>
        </p:nvSpPr>
        <p:spPr bwMode="auto">
          <a:xfrm>
            <a:off x="6553200" y="4451350"/>
            <a:ext cx="1219200" cy="609600"/>
          </a:xfrm>
          <a:prstGeom prst="ellipse">
            <a:avLst/>
          </a:prstGeom>
          <a:noFill/>
          <a:ln w="38100">
            <a:solidFill>
              <a:schemeClr val="tx1"/>
            </a:solidFill>
            <a:round/>
            <a:headEnd/>
            <a:tailEnd/>
          </a:ln>
          <a:effectLst/>
        </p:spPr>
        <p:txBody>
          <a:bodyPr wrap="none" anchor="ctr"/>
          <a:lstStyle/>
          <a:p>
            <a:pPr algn="ctr"/>
            <a:r>
              <a:rPr lang="ja-JP" altLang="en-US" sz="1800"/>
              <a:t>観光地</a:t>
            </a:r>
          </a:p>
          <a:p>
            <a:pPr algn="ctr"/>
            <a:r>
              <a:rPr lang="ja-JP" altLang="en-US" sz="1800"/>
              <a:t>の送迎</a:t>
            </a:r>
            <a:endParaRPr lang="ja-JP" altLang="en-US"/>
          </a:p>
        </p:txBody>
      </p:sp>
      <p:sp>
        <p:nvSpPr>
          <p:cNvPr id="328721" name="Text Box 17"/>
          <p:cNvSpPr txBox="1">
            <a:spLocks noChangeArrowheads="1"/>
          </p:cNvSpPr>
          <p:nvPr/>
        </p:nvSpPr>
        <p:spPr bwMode="auto">
          <a:xfrm rot="5237612">
            <a:off x="6518275" y="4257675"/>
            <a:ext cx="549275" cy="2155825"/>
          </a:xfrm>
          <a:prstGeom prst="rect">
            <a:avLst/>
          </a:prstGeom>
          <a:noFill/>
          <a:ln w="9525">
            <a:noFill/>
            <a:miter lim="800000"/>
            <a:headEnd/>
            <a:tailEnd/>
          </a:ln>
          <a:effectLst/>
        </p:spPr>
        <p:txBody>
          <a:bodyPr vert="eaVert" wrap="none">
            <a:spAutoFit/>
          </a:bodyPr>
          <a:lstStyle/>
          <a:p>
            <a:r>
              <a:rPr lang="ja-JP" altLang="en-US"/>
              <a:t>本質的差はない</a:t>
            </a:r>
          </a:p>
        </p:txBody>
      </p:sp>
      <p:sp>
        <p:nvSpPr>
          <p:cNvPr id="328722" name="Line 18"/>
          <p:cNvSpPr>
            <a:spLocks noChangeShapeType="1"/>
          </p:cNvSpPr>
          <p:nvPr/>
        </p:nvSpPr>
        <p:spPr bwMode="auto">
          <a:xfrm>
            <a:off x="7315200" y="3079750"/>
            <a:ext cx="0" cy="609600"/>
          </a:xfrm>
          <a:prstGeom prst="line">
            <a:avLst/>
          </a:prstGeom>
          <a:noFill/>
          <a:ln w="9525">
            <a:solidFill>
              <a:schemeClr val="tx1"/>
            </a:solidFill>
            <a:round/>
            <a:headEnd type="triangle" w="med" len="med"/>
            <a:tailEnd type="triangle" w="med" len="med"/>
          </a:ln>
          <a:effectLst/>
        </p:spPr>
        <p:txBody>
          <a:bodyPr wrap="none" anchor="ctr"/>
          <a:lstStyle/>
          <a:p>
            <a:endParaRPr lang="ja-JP" altLang="en-US"/>
          </a:p>
        </p:txBody>
      </p:sp>
      <p:sp>
        <p:nvSpPr>
          <p:cNvPr id="328723" name="Text Box 19"/>
          <p:cNvSpPr txBox="1">
            <a:spLocks noChangeArrowheads="1"/>
          </p:cNvSpPr>
          <p:nvPr/>
        </p:nvSpPr>
        <p:spPr bwMode="auto">
          <a:xfrm>
            <a:off x="7299325" y="2643188"/>
            <a:ext cx="793750" cy="457200"/>
          </a:xfrm>
          <a:prstGeom prst="rect">
            <a:avLst/>
          </a:prstGeom>
          <a:noFill/>
          <a:ln w="9525">
            <a:noFill/>
            <a:miter lim="800000"/>
            <a:headEnd/>
            <a:tailEnd/>
          </a:ln>
          <a:effectLst/>
        </p:spPr>
        <p:txBody>
          <a:bodyPr wrap="none">
            <a:spAutoFit/>
          </a:bodyPr>
          <a:lstStyle/>
          <a:p>
            <a:r>
              <a:rPr lang="ja-JP" altLang="en-US"/>
              <a:t>有償</a:t>
            </a:r>
          </a:p>
        </p:txBody>
      </p:sp>
      <p:sp>
        <p:nvSpPr>
          <p:cNvPr id="328724" name="Text Box 20"/>
          <p:cNvSpPr txBox="1">
            <a:spLocks noChangeArrowheads="1"/>
          </p:cNvSpPr>
          <p:nvPr/>
        </p:nvSpPr>
        <p:spPr bwMode="auto">
          <a:xfrm>
            <a:off x="7283450" y="3536950"/>
            <a:ext cx="793750" cy="457200"/>
          </a:xfrm>
          <a:prstGeom prst="rect">
            <a:avLst/>
          </a:prstGeom>
          <a:noFill/>
          <a:ln w="9525">
            <a:noFill/>
            <a:miter lim="800000"/>
            <a:headEnd/>
            <a:tailEnd/>
          </a:ln>
          <a:effectLst/>
        </p:spPr>
        <p:txBody>
          <a:bodyPr wrap="none">
            <a:spAutoFit/>
          </a:bodyPr>
          <a:lstStyle/>
          <a:p>
            <a:r>
              <a:rPr lang="ja-JP" altLang="en-US"/>
              <a:t>無償</a:t>
            </a:r>
          </a:p>
        </p:txBody>
      </p:sp>
      <p:sp>
        <p:nvSpPr>
          <p:cNvPr id="328725" name="Text Box 21"/>
          <p:cNvSpPr txBox="1">
            <a:spLocks noChangeArrowheads="1"/>
          </p:cNvSpPr>
          <p:nvPr/>
        </p:nvSpPr>
        <p:spPr bwMode="auto">
          <a:xfrm>
            <a:off x="3810000" y="3841750"/>
            <a:ext cx="2252663" cy="457200"/>
          </a:xfrm>
          <a:prstGeom prst="rect">
            <a:avLst/>
          </a:prstGeom>
          <a:noFill/>
          <a:ln w="9525">
            <a:noFill/>
            <a:miter lim="800000"/>
            <a:headEnd/>
            <a:tailEnd/>
          </a:ln>
          <a:effectLst/>
        </p:spPr>
        <p:txBody>
          <a:bodyPr wrap="none">
            <a:spAutoFit/>
          </a:bodyPr>
          <a:lstStyle/>
          <a:p>
            <a:r>
              <a:rPr lang="ja-JP" altLang="en-US"/>
              <a:t>宿泊料に含める</a:t>
            </a:r>
          </a:p>
        </p:txBody>
      </p:sp>
      <p:sp>
        <p:nvSpPr>
          <p:cNvPr id="328726" name="Text Box 22"/>
          <p:cNvSpPr txBox="1">
            <a:spLocks noChangeArrowheads="1"/>
          </p:cNvSpPr>
          <p:nvPr/>
        </p:nvSpPr>
        <p:spPr bwMode="auto">
          <a:xfrm>
            <a:off x="3646488" y="2317750"/>
            <a:ext cx="2552700" cy="457200"/>
          </a:xfrm>
          <a:prstGeom prst="rect">
            <a:avLst/>
          </a:prstGeom>
          <a:noFill/>
          <a:ln w="9525">
            <a:noFill/>
            <a:miter lim="800000"/>
            <a:headEnd/>
            <a:tailEnd/>
          </a:ln>
          <a:effectLst/>
        </p:spPr>
        <p:txBody>
          <a:bodyPr wrap="none">
            <a:spAutoFit/>
          </a:bodyPr>
          <a:lstStyle/>
          <a:p>
            <a:r>
              <a:rPr lang="ja-JP" altLang="en-US"/>
              <a:t>宿泊料に含めない</a:t>
            </a:r>
          </a:p>
        </p:txBody>
      </p:sp>
      <p:sp>
        <p:nvSpPr>
          <p:cNvPr id="328727" name="Text Box 23"/>
          <p:cNvSpPr txBox="1">
            <a:spLocks noChangeArrowheads="1"/>
          </p:cNvSpPr>
          <p:nvPr/>
        </p:nvSpPr>
        <p:spPr bwMode="auto">
          <a:xfrm>
            <a:off x="6932613" y="2514600"/>
            <a:ext cx="458787" cy="1860550"/>
          </a:xfrm>
          <a:prstGeom prst="rect">
            <a:avLst/>
          </a:prstGeom>
          <a:noFill/>
          <a:ln w="9525">
            <a:noFill/>
            <a:miter lim="800000"/>
            <a:headEnd/>
            <a:tailEnd/>
          </a:ln>
          <a:effectLst/>
        </p:spPr>
        <p:txBody>
          <a:bodyPr vert="eaVert" wrap="none">
            <a:spAutoFit/>
          </a:bodyPr>
          <a:lstStyle/>
          <a:p>
            <a:r>
              <a:rPr lang="ja-JP" altLang="en-US" sz="1800"/>
              <a:t>経営者のポリシー</a:t>
            </a:r>
            <a:endParaRPr lang="ja-JP" altLang="en-US"/>
          </a:p>
        </p:txBody>
      </p:sp>
      <p:sp>
        <p:nvSpPr>
          <p:cNvPr id="328728" name="Text Box 24"/>
          <p:cNvSpPr txBox="1">
            <a:spLocks noChangeArrowheads="1"/>
          </p:cNvSpPr>
          <p:nvPr/>
        </p:nvSpPr>
        <p:spPr bwMode="auto">
          <a:xfrm>
            <a:off x="2549525" y="446088"/>
            <a:ext cx="1565275" cy="925512"/>
          </a:xfrm>
          <a:prstGeom prst="rect">
            <a:avLst/>
          </a:prstGeom>
          <a:noFill/>
          <a:ln w="9525">
            <a:solidFill>
              <a:schemeClr val="tx1"/>
            </a:solidFill>
            <a:prstDash val="dash"/>
            <a:miter lim="800000"/>
            <a:headEnd/>
            <a:tailEnd/>
          </a:ln>
          <a:effectLst/>
        </p:spPr>
        <p:txBody>
          <a:bodyPr wrap="none">
            <a:spAutoFit/>
          </a:bodyPr>
          <a:lstStyle/>
          <a:p>
            <a:pPr algn="ctr"/>
            <a:r>
              <a:rPr lang="ja-JP" altLang="en-US" sz="1800"/>
              <a:t>第三者運送人</a:t>
            </a:r>
          </a:p>
          <a:p>
            <a:pPr algn="ctr"/>
            <a:r>
              <a:rPr lang="en-US" altLang="ja-JP" sz="1800"/>
              <a:t>(</a:t>
            </a:r>
            <a:r>
              <a:rPr lang="ja-JP" altLang="en-US" sz="1800"/>
              <a:t>有償）</a:t>
            </a:r>
          </a:p>
          <a:p>
            <a:pPr algn="ctr"/>
            <a:r>
              <a:rPr lang="ja-JP" altLang="en-US" sz="1800"/>
              <a:t>バス、タクシー</a:t>
            </a:r>
            <a:endParaRPr lang="ja-JP" altLang="en-US"/>
          </a:p>
        </p:txBody>
      </p:sp>
      <p:sp>
        <p:nvSpPr>
          <p:cNvPr id="328729" name="Text Box 25"/>
          <p:cNvSpPr txBox="1">
            <a:spLocks noChangeArrowheads="1"/>
          </p:cNvSpPr>
          <p:nvPr/>
        </p:nvSpPr>
        <p:spPr bwMode="auto">
          <a:xfrm>
            <a:off x="1943100" y="5581650"/>
            <a:ext cx="1717675" cy="1016000"/>
          </a:xfrm>
          <a:prstGeom prst="rect">
            <a:avLst/>
          </a:prstGeom>
          <a:noFill/>
          <a:ln w="9525">
            <a:solidFill>
              <a:schemeClr val="tx1"/>
            </a:solidFill>
            <a:prstDash val="dash"/>
            <a:miter lim="800000"/>
            <a:headEnd/>
            <a:tailEnd/>
          </a:ln>
          <a:effectLst/>
        </p:spPr>
        <p:txBody>
          <a:bodyPr wrap="none">
            <a:spAutoFit/>
          </a:bodyPr>
          <a:lstStyle/>
          <a:p>
            <a:pPr algn="ctr"/>
            <a:r>
              <a:rPr lang="ja-JP" altLang="en-US" sz="1800"/>
              <a:t>第三者運送人</a:t>
            </a:r>
          </a:p>
          <a:p>
            <a:pPr algn="ctr"/>
            <a:r>
              <a:rPr lang="en-US" altLang="ja-JP" sz="1800"/>
              <a:t>(</a:t>
            </a:r>
            <a:r>
              <a:rPr lang="ja-JP" altLang="en-US" sz="1800"/>
              <a:t>無償）</a:t>
            </a:r>
          </a:p>
          <a:p>
            <a:pPr algn="ctr"/>
            <a:r>
              <a:rPr lang="ja-JP" altLang="en-US"/>
              <a:t>現在は自由</a:t>
            </a:r>
          </a:p>
        </p:txBody>
      </p:sp>
      <p:sp>
        <p:nvSpPr>
          <p:cNvPr id="328730" name="AutoShape 26"/>
          <p:cNvSpPr>
            <a:spLocks noChangeArrowheads="1"/>
          </p:cNvSpPr>
          <p:nvPr/>
        </p:nvSpPr>
        <p:spPr bwMode="auto">
          <a:xfrm>
            <a:off x="4114800" y="790575"/>
            <a:ext cx="1511300" cy="504825"/>
          </a:xfrm>
          <a:prstGeom prst="leftArrow">
            <a:avLst>
              <a:gd name="adj1" fmla="val 50000"/>
              <a:gd name="adj2" fmla="val 74843"/>
            </a:avLst>
          </a:prstGeom>
          <a:noFill/>
          <a:ln w="9525">
            <a:solidFill>
              <a:schemeClr val="tx1"/>
            </a:solidFill>
            <a:miter lim="800000"/>
            <a:headEnd/>
            <a:tailEnd/>
          </a:ln>
          <a:effectLst/>
        </p:spPr>
        <p:txBody>
          <a:bodyPr wrap="none" anchor="ctr"/>
          <a:lstStyle/>
          <a:p>
            <a:pPr algn="ctr"/>
            <a:r>
              <a:rPr lang="ja-JP" altLang="en-US" sz="1400"/>
              <a:t>道路運送法の規制</a:t>
            </a:r>
          </a:p>
        </p:txBody>
      </p:sp>
      <p:sp>
        <p:nvSpPr>
          <p:cNvPr id="328731" name="AutoShape 27"/>
          <p:cNvSpPr>
            <a:spLocks noChangeArrowheads="1"/>
          </p:cNvSpPr>
          <p:nvPr/>
        </p:nvSpPr>
        <p:spPr bwMode="auto">
          <a:xfrm rot="-2358450">
            <a:off x="6451600" y="692150"/>
            <a:ext cx="1512888" cy="504825"/>
          </a:xfrm>
          <a:prstGeom prst="leftArrow">
            <a:avLst>
              <a:gd name="adj1" fmla="val 50000"/>
              <a:gd name="adj2" fmla="val 74921"/>
            </a:avLst>
          </a:prstGeom>
          <a:noFill/>
          <a:ln w="9525">
            <a:solidFill>
              <a:schemeClr val="tx1"/>
            </a:solidFill>
            <a:miter lim="800000"/>
            <a:headEnd/>
            <a:tailEnd/>
          </a:ln>
          <a:effectLst/>
        </p:spPr>
        <p:txBody>
          <a:bodyPr wrap="none" anchor="ctr"/>
          <a:lstStyle/>
          <a:p>
            <a:pPr algn="ctr"/>
            <a:r>
              <a:rPr lang="ja-JP" altLang="en-US" sz="1400"/>
              <a:t>税法等の規制</a:t>
            </a:r>
          </a:p>
        </p:txBody>
      </p:sp>
      <p:sp>
        <p:nvSpPr>
          <p:cNvPr id="328732" name="Text Box 28"/>
          <p:cNvSpPr txBox="1">
            <a:spLocks noChangeArrowheads="1"/>
          </p:cNvSpPr>
          <p:nvPr/>
        </p:nvSpPr>
        <p:spPr bwMode="auto">
          <a:xfrm>
            <a:off x="141288" y="228600"/>
            <a:ext cx="2262158" cy="923330"/>
          </a:xfrm>
          <a:prstGeom prst="rect">
            <a:avLst/>
          </a:prstGeom>
          <a:solidFill>
            <a:srgbClr val="FFFF00"/>
          </a:solidFill>
          <a:ln w="28575">
            <a:solidFill>
              <a:schemeClr val="tx1"/>
            </a:solidFill>
            <a:miter lim="800000"/>
            <a:headEnd/>
            <a:tailEnd/>
          </a:ln>
          <a:effectLst/>
        </p:spPr>
        <p:txBody>
          <a:bodyPr wrap="none">
            <a:spAutoFit/>
          </a:bodyPr>
          <a:lstStyle/>
          <a:p>
            <a:r>
              <a:rPr lang="ja-JP" altLang="en-US" sz="5400" dirty="0"/>
              <a:t>宿泊料</a:t>
            </a:r>
          </a:p>
        </p:txBody>
      </p:sp>
      <p:sp>
        <p:nvSpPr>
          <p:cNvPr id="328733" name="Text Box 29"/>
          <p:cNvSpPr txBox="1">
            <a:spLocks noChangeArrowheads="1"/>
          </p:cNvSpPr>
          <p:nvPr/>
        </p:nvSpPr>
        <p:spPr bwMode="auto">
          <a:xfrm>
            <a:off x="4184650" y="5911850"/>
            <a:ext cx="3968750" cy="641350"/>
          </a:xfrm>
          <a:prstGeom prst="rect">
            <a:avLst/>
          </a:prstGeom>
          <a:noFill/>
          <a:ln w="9525">
            <a:noFill/>
            <a:miter lim="800000"/>
            <a:headEnd/>
            <a:tailEnd/>
          </a:ln>
          <a:effectLst/>
        </p:spPr>
        <p:txBody>
          <a:bodyPr wrap="none">
            <a:spAutoFit/>
          </a:bodyPr>
          <a:lstStyle/>
          <a:p>
            <a:r>
              <a:rPr lang="ja-JP" altLang="en-US" sz="1800"/>
              <a:t>利用者が自分で掛ける保険料</a:t>
            </a:r>
          </a:p>
          <a:p>
            <a:r>
              <a:rPr lang="ja-JP" altLang="en-US" sz="1800"/>
              <a:t>自分で支払う高速道路料金等の扱い？</a:t>
            </a:r>
            <a:endParaRPr lang="ja-JP" altLang="en-US"/>
          </a:p>
        </p:txBody>
      </p:sp>
      <p:sp>
        <p:nvSpPr>
          <p:cNvPr id="328734" name="Line 30"/>
          <p:cNvSpPr>
            <a:spLocks noChangeShapeType="1"/>
          </p:cNvSpPr>
          <p:nvPr/>
        </p:nvSpPr>
        <p:spPr bwMode="auto">
          <a:xfrm flipV="1">
            <a:off x="7315200" y="5486400"/>
            <a:ext cx="0" cy="609600"/>
          </a:xfrm>
          <a:prstGeom prst="line">
            <a:avLst/>
          </a:prstGeom>
          <a:noFill/>
          <a:ln w="9525">
            <a:solidFill>
              <a:schemeClr val="tx1"/>
            </a:solidFill>
            <a:round/>
            <a:headEnd/>
            <a:tailEnd type="triangle" w="med" len="med"/>
          </a:ln>
          <a:effec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27584" y="404664"/>
            <a:ext cx="5976664" cy="5904656"/>
          </a:xfrm>
          <a:prstGeom prst="rect">
            <a:avLst/>
          </a:prstGeom>
          <a:noFill/>
          <a:ln w="9525">
            <a:solidFill>
              <a:schemeClr val="tx1"/>
            </a:solidFill>
            <a:miter lim="800000"/>
            <a:headEnd/>
            <a:tailEnd/>
          </a:ln>
          <a:effectLst/>
        </p:spPr>
        <p:txBody>
          <a:bodyPr wrap="none" anchor="ctr"/>
          <a:lstStyle/>
          <a:p>
            <a:endParaRPr lang="ja-JP" altLang="en-US"/>
          </a:p>
        </p:txBody>
      </p:sp>
      <p:sp>
        <p:nvSpPr>
          <p:cNvPr id="17411" name="Line 3"/>
          <p:cNvSpPr>
            <a:spLocks noChangeShapeType="1"/>
          </p:cNvSpPr>
          <p:nvPr/>
        </p:nvSpPr>
        <p:spPr bwMode="auto">
          <a:xfrm flipH="1">
            <a:off x="323528" y="3212976"/>
            <a:ext cx="8640960" cy="0"/>
          </a:xfrm>
          <a:prstGeom prst="line">
            <a:avLst/>
          </a:prstGeom>
          <a:noFill/>
          <a:ln w="38100">
            <a:solidFill>
              <a:schemeClr val="tx1"/>
            </a:solidFill>
            <a:round/>
            <a:headEnd/>
            <a:tailEnd/>
          </a:ln>
          <a:effectLst/>
        </p:spPr>
        <p:txBody>
          <a:bodyPr wrap="none" anchor="ctr"/>
          <a:lstStyle/>
          <a:p>
            <a:endParaRPr lang="ja-JP" altLang="en-US"/>
          </a:p>
        </p:txBody>
      </p:sp>
      <p:sp>
        <p:nvSpPr>
          <p:cNvPr id="17422" name="Oval 14"/>
          <p:cNvSpPr>
            <a:spLocks noChangeArrowheads="1"/>
          </p:cNvSpPr>
          <p:nvPr/>
        </p:nvSpPr>
        <p:spPr bwMode="auto">
          <a:xfrm>
            <a:off x="3851920" y="4221088"/>
            <a:ext cx="2952328" cy="1080120"/>
          </a:xfrm>
          <a:prstGeom prst="ellipse">
            <a:avLst/>
          </a:prstGeom>
          <a:solidFill>
            <a:srgbClr val="FFFF00"/>
          </a:solidFill>
          <a:ln w="12700">
            <a:solidFill>
              <a:schemeClr val="tx1"/>
            </a:solidFill>
            <a:prstDash val="lgDashDotDot"/>
            <a:round/>
            <a:headEnd/>
            <a:tailEnd/>
          </a:ln>
          <a:effectLst/>
        </p:spPr>
        <p:txBody>
          <a:bodyPr wrap="none" anchor="ctr"/>
          <a:lstStyle/>
          <a:p>
            <a:pPr algn="ctr"/>
            <a:r>
              <a:rPr lang="ja-JP" altLang="en-US" sz="4000" dirty="0" smtClean="0">
                <a:latin typeface="Times New Roman" pitchFamily="18" charset="0"/>
              </a:rPr>
              <a:t>無料タクシー</a:t>
            </a:r>
            <a:endParaRPr lang="ja-JP" altLang="en-US" sz="4000" dirty="0">
              <a:latin typeface="Times New Roman" pitchFamily="18" charset="0"/>
            </a:endParaRPr>
          </a:p>
        </p:txBody>
      </p:sp>
      <p:sp>
        <p:nvSpPr>
          <p:cNvPr id="17426" name="Line 18"/>
          <p:cNvSpPr>
            <a:spLocks noChangeShapeType="1"/>
          </p:cNvSpPr>
          <p:nvPr/>
        </p:nvSpPr>
        <p:spPr bwMode="auto">
          <a:xfrm>
            <a:off x="8244408" y="2420888"/>
            <a:ext cx="0" cy="1584176"/>
          </a:xfrm>
          <a:prstGeom prst="line">
            <a:avLst/>
          </a:prstGeom>
          <a:noFill/>
          <a:ln w="57150">
            <a:solidFill>
              <a:schemeClr val="tx1"/>
            </a:solidFill>
            <a:round/>
            <a:headEnd type="triangle" w="med" len="med"/>
            <a:tailEnd type="triangle" w="med" len="med"/>
          </a:ln>
          <a:effectLst/>
        </p:spPr>
        <p:txBody>
          <a:bodyPr wrap="none" anchor="ctr"/>
          <a:lstStyle/>
          <a:p>
            <a:endParaRPr lang="ja-JP" altLang="en-US"/>
          </a:p>
        </p:txBody>
      </p:sp>
      <p:sp>
        <p:nvSpPr>
          <p:cNvPr id="17427" name="Text Box 19"/>
          <p:cNvSpPr txBox="1">
            <a:spLocks noChangeArrowheads="1"/>
          </p:cNvSpPr>
          <p:nvPr/>
        </p:nvSpPr>
        <p:spPr bwMode="auto">
          <a:xfrm>
            <a:off x="7681892" y="1628800"/>
            <a:ext cx="1210588" cy="707886"/>
          </a:xfrm>
          <a:prstGeom prst="rect">
            <a:avLst/>
          </a:prstGeom>
          <a:noFill/>
          <a:ln w="9525">
            <a:solidFill>
              <a:srgbClr val="FF0000"/>
            </a:solidFill>
            <a:miter lim="800000"/>
            <a:headEnd/>
            <a:tailEnd/>
          </a:ln>
          <a:effectLst/>
        </p:spPr>
        <p:txBody>
          <a:bodyPr wrap="none">
            <a:spAutoFit/>
          </a:bodyPr>
          <a:lstStyle/>
          <a:p>
            <a:r>
              <a:rPr lang="ja-JP" altLang="en-US" sz="4000" dirty="0">
                <a:solidFill>
                  <a:srgbClr val="FF0000"/>
                </a:solidFill>
                <a:latin typeface="Times New Roman" pitchFamily="18" charset="0"/>
              </a:rPr>
              <a:t>有償</a:t>
            </a:r>
          </a:p>
        </p:txBody>
      </p:sp>
      <p:sp>
        <p:nvSpPr>
          <p:cNvPr id="17428" name="Text Box 20"/>
          <p:cNvSpPr txBox="1">
            <a:spLocks noChangeArrowheads="1"/>
          </p:cNvSpPr>
          <p:nvPr/>
        </p:nvSpPr>
        <p:spPr bwMode="auto">
          <a:xfrm>
            <a:off x="7609884" y="4449306"/>
            <a:ext cx="1210588" cy="707886"/>
          </a:xfrm>
          <a:prstGeom prst="rect">
            <a:avLst/>
          </a:prstGeom>
          <a:noFill/>
          <a:ln w="9525">
            <a:solidFill>
              <a:schemeClr val="accent2"/>
            </a:solidFill>
            <a:miter lim="800000"/>
            <a:headEnd/>
            <a:tailEnd/>
          </a:ln>
          <a:effectLst/>
        </p:spPr>
        <p:txBody>
          <a:bodyPr wrap="none">
            <a:spAutoFit/>
          </a:bodyPr>
          <a:lstStyle/>
          <a:p>
            <a:r>
              <a:rPr lang="ja-JP" altLang="en-US" sz="4000" dirty="0">
                <a:solidFill>
                  <a:schemeClr val="accent2"/>
                </a:solidFill>
                <a:latin typeface="Times New Roman" pitchFamily="18" charset="0"/>
              </a:rPr>
              <a:t>無償</a:t>
            </a:r>
          </a:p>
        </p:txBody>
      </p:sp>
      <p:sp>
        <p:nvSpPr>
          <p:cNvPr id="17429" name="Text Box 21"/>
          <p:cNvSpPr txBox="1">
            <a:spLocks noChangeArrowheads="1"/>
          </p:cNvSpPr>
          <p:nvPr/>
        </p:nvSpPr>
        <p:spPr bwMode="auto">
          <a:xfrm>
            <a:off x="1835696" y="3214717"/>
            <a:ext cx="4373313" cy="646331"/>
          </a:xfrm>
          <a:prstGeom prst="rect">
            <a:avLst/>
          </a:prstGeom>
          <a:noFill/>
          <a:ln w="9525">
            <a:noFill/>
            <a:miter lim="800000"/>
            <a:headEnd/>
            <a:tailEnd/>
          </a:ln>
          <a:effectLst/>
        </p:spPr>
        <p:txBody>
          <a:bodyPr wrap="none">
            <a:spAutoFit/>
          </a:bodyPr>
          <a:lstStyle/>
          <a:p>
            <a:r>
              <a:rPr lang="ja-JP" altLang="en-US" sz="3600" dirty="0" smtClean="0">
                <a:latin typeface="Times New Roman" pitchFamily="18" charset="0"/>
              </a:rPr>
              <a:t>Ｇｏｏｇｌｅ料に含まれる</a:t>
            </a:r>
            <a:endParaRPr lang="ja-JP" altLang="en-US" sz="3600" dirty="0">
              <a:latin typeface="Times New Roman" pitchFamily="18" charset="0"/>
            </a:endParaRPr>
          </a:p>
        </p:txBody>
      </p:sp>
      <p:sp>
        <p:nvSpPr>
          <p:cNvPr id="17430" name="Text Box 22"/>
          <p:cNvSpPr txBox="1">
            <a:spLocks noChangeArrowheads="1"/>
          </p:cNvSpPr>
          <p:nvPr/>
        </p:nvSpPr>
        <p:spPr bwMode="auto">
          <a:xfrm>
            <a:off x="1547664" y="2422629"/>
            <a:ext cx="4826962" cy="646331"/>
          </a:xfrm>
          <a:prstGeom prst="rect">
            <a:avLst/>
          </a:prstGeom>
          <a:noFill/>
          <a:ln w="9525">
            <a:noFill/>
            <a:miter lim="800000"/>
            <a:headEnd/>
            <a:tailEnd/>
          </a:ln>
          <a:effectLst/>
        </p:spPr>
        <p:txBody>
          <a:bodyPr wrap="none">
            <a:spAutoFit/>
          </a:bodyPr>
          <a:lstStyle/>
          <a:p>
            <a:r>
              <a:rPr lang="ja-JP" altLang="en-US" sz="3600" dirty="0" smtClean="0">
                <a:latin typeface="Times New Roman" pitchFamily="18" charset="0"/>
              </a:rPr>
              <a:t>Ｇｏｏｇｌｅ料に含まれない</a:t>
            </a:r>
            <a:endParaRPr lang="ja-JP" altLang="en-US" sz="3600" dirty="0">
              <a:latin typeface="Times New Roman" pitchFamily="18" charset="0"/>
            </a:endParaRPr>
          </a:p>
        </p:txBody>
      </p:sp>
      <p:sp>
        <p:nvSpPr>
          <p:cNvPr id="17431" name="Text Box 23"/>
          <p:cNvSpPr txBox="1">
            <a:spLocks noChangeArrowheads="1"/>
          </p:cNvSpPr>
          <p:nvPr/>
        </p:nvSpPr>
        <p:spPr bwMode="auto">
          <a:xfrm>
            <a:off x="6804248" y="1491765"/>
            <a:ext cx="738664" cy="3665427"/>
          </a:xfrm>
          <a:prstGeom prst="rect">
            <a:avLst/>
          </a:prstGeom>
          <a:noFill/>
          <a:ln w="9525">
            <a:noFill/>
            <a:miter lim="800000"/>
            <a:headEnd/>
            <a:tailEnd/>
          </a:ln>
          <a:effectLst/>
        </p:spPr>
        <p:txBody>
          <a:bodyPr vert="eaVert" wrap="none">
            <a:spAutoFit/>
          </a:bodyPr>
          <a:lstStyle/>
          <a:p>
            <a:r>
              <a:rPr lang="ja-JP" altLang="en-US" sz="3600" dirty="0">
                <a:latin typeface="Times New Roman" pitchFamily="18" charset="0"/>
              </a:rPr>
              <a:t>経営者のポリシー</a:t>
            </a:r>
          </a:p>
        </p:txBody>
      </p:sp>
      <p:sp>
        <p:nvSpPr>
          <p:cNvPr id="42" name="Oval 14"/>
          <p:cNvSpPr>
            <a:spLocks noChangeArrowheads="1"/>
          </p:cNvSpPr>
          <p:nvPr/>
        </p:nvSpPr>
        <p:spPr bwMode="auto">
          <a:xfrm>
            <a:off x="3923928" y="1700808"/>
            <a:ext cx="2880320" cy="792088"/>
          </a:xfrm>
          <a:prstGeom prst="ellipse">
            <a:avLst/>
          </a:prstGeom>
          <a:solidFill>
            <a:srgbClr val="FFFF00"/>
          </a:solidFill>
          <a:ln w="19050">
            <a:solidFill>
              <a:schemeClr val="tx1"/>
            </a:solidFill>
            <a:prstDash val="lgDashDotDot"/>
            <a:round/>
            <a:headEnd/>
            <a:tailEnd/>
          </a:ln>
          <a:effectLst/>
        </p:spPr>
        <p:txBody>
          <a:bodyPr wrap="none" anchor="ctr"/>
          <a:lstStyle/>
          <a:p>
            <a:pPr algn="ctr"/>
            <a:r>
              <a:rPr lang="ja-JP" altLang="en-US" sz="4000" dirty="0" smtClean="0">
                <a:latin typeface="Times New Roman" pitchFamily="18" charset="0"/>
              </a:rPr>
              <a:t>有料宿泊</a:t>
            </a:r>
            <a:endParaRPr lang="ja-JP" altLang="en-US" sz="4000" dirty="0">
              <a:latin typeface="Times New Roman" pitchFamily="18" charset="0"/>
            </a:endParaRPr>
          </a:p>
        </p:txBody>
      </p:sp>
      <p:sp>
        <p:nvSpPr>
          <p:cNvPr id="44" name="Oval 14"/>
          <p:cNvSpPr>
            <a:spLocks noChangeArrowheads="1"/>
          </p:cNvSpPr>
          <p:nvPr/>
        </p:nvSpPr>
        <p:spPr bwMode="auto">
          <a:xfrm>
            <a:off x="1259632" y="5301208"/>
            <a:ext cx="5040560" cy="980728"/>
          </a:xfrm>
          <a:prstGeom prst="ellipse">
            <a:avLst/>
          </a:prstGeom>
          <a:solidFill>
            <a:srgbClr val="FFFF00"/>
          </a:solidFill>
          <a:ln w="38100" cmpd="dbl">
            <a:solidFill>
              <a:schemeClr val="tx1"/>
            </a:solidFill>
            <a:round/>
            <a:headEnd/>
            <a:tailEnd/>
          </a:ln>
          <a:effectLst/>
        </p:spPr>
        <p:txBody>
          <a:bodyPr wrap="none" anchor="ctr"/>
          <a:lstStyle/>
          <a:p>
            <a:pPr algn="ctr"/>
            <a:r>
              <a:rPr lang="ja-JP" altLang="en-US" sz="5400" dirty="0" smtClean="0">
                <a:latin typeface="Times New Roman" pitchFamily="18" charset="0"/>
              </a:rPr>
              <a:t>検索・案内</a:t>
            </a:r>
            <a:endParaRPr lang="ja-JP" altLang="en-US" sz="5400" dirty="0">
              <a:latin typeface="Times New Roman" pitchFamily="18" charset="0"/>
            </a:endParaRPr>
          </a:p>
        </p:txBody>
      </p:sp>
      <p:sp>
        <p:nvSpPr>
          <p:cNvPr id="45" name="Oval 14"/>
          <p:cNvSpPr>
            <a:spLocks noChangeArrowheads="1"/>
          </p:cNvSpPr>
          <p:nvPr/>
        </p:nvSpPr>
        <p:spPr bwMode="auto">
          <a:xfrm>
            <a:off x="3203848" y="476672"/>
            <a:ext cx="2871936" cy="1224136"/>
          </a:xfrm>
          <a:prstGeom prst="ellipse">
            <a:avLst/>
          </a:prstGeom>
          <a:solidFill>
            <a:srgbClr val="FFFF00"/>
          </a:solidFill>
          <a:ln w="38100" cmpd="dbl">
            <a:solidFill>
              <a:schemeClr val="tx1">
                <a:lumMod val="95000"/>
                <a:lumOff val="5000"/>
              </a:schemeClr>
            </a:solidFill>
            <a:round/>
            <a:headEnd/>
            <a:tailEnd/>
          </a:ln>
          <a:effectLst/>
        </p:spPr>
        <p:txBody>
          <a:bodyPr wrap="none" anchor="ctr"/>
          <a:lstStyle/>
          <a:p>
            <a:pPr algn="ctr"/>
            <a:r>
              <a:rPr lang="ja-JP" altLang="en-US" sz="5400" dirty="0" smtClean="0">
                <a:latin typeface="Times New Roman" pitchFamily="18" charset="0"/>
              </a:rPr>
              <a:t>広告</a:t>
            </a:r>
            <a:endParaRPr lang="ja-JP" altLang="en-US" sz="5400" dirty="0">
              <a:latin typeface="Times New Roman" pitchFamily="18" charset="0"/>
            </a:endParaRPr>
          </a:p>
        </p:txBody>
      </p:sp>
      <p:sp>
        <p:nvSpPr>
          <p:cNvPr id="16" name="Oval 14"/>
          <p:cNvSpPr>
            <a:spLocks noChangeArrowheads="1"/>
          </p:cNvSpPr>
          <p:nvPr/>
        </p:nvSpPr>
        <p:spPr bwMode="auto">
          <a:xfrm>
            <a:off x="1187624" y="548680"/>
            <a:ext cx="1800200" cy="1584176"/>
          </a:xfrm>
          <a:prstGeom prst="ellipse">
            <a:avLst/>
          </a:prstGeom>
          <a:solidFill>
            <a:srgbClr val="FFFF00"/>
          </a:solidFill>
          <a:ln w="57150" cmpd="dbl">
            <a:solidFill>
              <a:schemeClr val="tx1"/>
            </a:solidFill>
            <a:round/>
            <a:headEnd/>
            <a:tailEnd/>
          </a:ln>
          <a:effectLst/>
        </p:spPr>
        <p:txBody>
          <a:bodyPr wrap="none" anchor="ctr"/>
          <a:lstStyle/>
          <a:p>
            <a:pPr algn="ctr"/>
            <a:r>
              <a:rPr lang="ja-JP" altLang="en-US" sz="4000" dirty="0" smtClean="0">
                <a:latin typeface="Times New Roman" pitchFamily="18" charset="0"/>
              </a:rPr>
              <a:t>物販</a:t>
            </a:r>
            <a:endParaRPr lang="ja-JP" altLang="en-US" sz="4000" dirty="0">
              <a:latin typeface="Times New Roman" pitchFamily="18" charset="0"/>
            </a:endParaRPr>
          </a:p>
        </p:txBody>
      </p:sp>
      <p:sp>
        <p:nvSpPr>
          <p:cNvPr id="17" name="Oval 14"/>
          <p:cNvSpPr>
            <a:spLocks noChangeArrowheads="1"/>
          </p:cNvSpPr>
          <p:nvPr/>
        </p:nvSpPr>
        <p:spPr bwMode="auto">
          <a:xfrm>
            <a:off x="899592" y="4077072"/>
            <a:ext cx="2448272" cy="1224136"/>
          </a:xfrm>
          <a:prstGeom prst="ellipse">
            <a:avLst/>
          </a:prstGeom>
          <a:solidFill>
            <a:srgbClr val="FFFF00"/>
          </a:solidFill>
          <a:ln w="19050">
            <a:solidFill>
              <a:schemeClr val="tx1"/>
            </a:solidFill>
            <a:round/>
            <a:headEnd/>
            <a:tailEnd/>
          </a:ln>
          <a:effectLst/>
        </p:spPr>
        <p:txBody>
          <a:bodyPr wrap="none" anchor="ctr"/>
          <a:lstStyle/>
          <a:p>
            <a:pPr algn="ctr"/>
            <a:r>
              <a:rPr lang="ja-JP" altLang="en-US" sz="2800" dirty="0" smtClean="0">
                <a:latin typeface="Times New Roman" pitchFamily="18" charset="0"/>
              </a:rPr>
              <a:t>ニュース</a:t>
            </a:r>
            <a:endParaRPr lang="ja-JP" altLang="en-US" sz="2800" dirty="0">
              <a:latin typeface="Times New Roman" pitchFamily="18" charset="0"/>
            </a:endParaRPr>
          </a:p>
        </p:txBody>
      </p:sp>
      <p:sp>
        <p:nvSpPr>
          <p:cNvPr id="18" name="下矢印 17"/>
          <p:cNvSpPr/>
          <p:nvPr/>
        </p:nvSpPr>
        <p:spPr>
          <a:xfrm>
            <a:off x="4932040" y="2276872"/>
            <a:ext cx="2088232" cy="2808312"/>
          </a:xfrm>
          <a:prstGeom prst="downArrow">
            <a:avLst/>
          </a:prstGeom>
          <a:noFill/>
          <a:ln w="3175">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gzn.jp/img/2014/01/27/google-free-taxi/02_m.jpg">
            <a:hlinkClick r:id="rId3"/>
          </p:cNvPr>
          <p:cNvPicPr>
            <a:picLocks noChangeAspect="1" noChangeArrowheads="1"/>
          </p:cNvPicPr>
          <p:nvPr/>
        </p:nvPicPr>
        <p:blipFill>
          <a:blip r:embed="rId4" cstate="print"/>
          <a:srcRect/>
          <a:stretch>
            <a:fillRect/>
          </a:stretch>
        </p:blipFill>
        <p:spPr bwMode="auto">
          <a:xfrm>
            <a:off x="899592" y="1412776"/>
            <a:ext cx="6912768" cy="5290659"/>
          </a:xfrm>
          <a:prstGeom prst="rect">
            <a:avLst/>
          </a:prstGeom>
          <a:noFill/>
        </p:spPr>
      </p:pic>
      <p:sp>
        <p:nvSpPr>
          <p:cNvPr id="3" name="タイトル 1"/>
          <p:cNvSpPr>
            <a:spLocks noGrp="1"/>
          </p:cNvSpPr>
          <p:nvPr>
            <p:ph type="title"/>
          </p:nvPr>
        </p:nvSpPr>
        <p:spPr>
          <a:xfrm>
            <a:off x="457200" y="188640"/>
            <a:ext cx="8229600" cy="1143000"/>
          </a:xfrm>
          <a:solidFill>
            <a:srgbClr val="FFFF00"/>
          </a:solidFill>
          <a:ln w="38100">
            <a:solidFill>
              <a:schemeClr val="tx1">
                <a:lumMod val="95000"/>
                <a:lumOff val="5000"/>
              </a:schemeClr>
            </a:solidFill>
          </a:ln>
        </p:spPr>
        <p:txBody>
          <a:bodyPr/>
          <a:lstStyle/>
          <a:p>
            <a:r>
              <a:rPr kumimoji="1" lang="ja-JP" altLang="en-US" dirty="0" smtClean="0"/>
              <a:t>無料送迎タクシー</a:t>
            </a:r>
            <a:endParaRPr kumimoji="1" lang="ja-JP" alt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a:solidFill>
            <a:srgbClr val="FFFF00"/>
          </a:solidFill>
          <a:ln w="57150">
            <a:solidFill>
              <a:schemeClr val="tx1"/>
            </a:solidFill>
          </a:ln>
        </p:spPr>
        <p:txBody>
          <a:bodyPr>
            <a:normAutofit fontScale="90000"/>
          </a:bodyPr>
          <a:lstStyle/>
          <a:p>
            <a:r>
              <a:rPr lang="en-US" altLang="ja-JP" b="1" dirty="0" smtClean="0"/>
              <a:t>Google</a:t>
            </a:r>
            <a:r>
              <a:rPr lang="ja-JP" altLang="en-US" b="1" dirty="0" smtClean="0"/>
              <a:t>が新たな広告戦略</a:t>
            </a:r>
            <a:r>
              <a:rPr lang="en-US" altLang="ja-JP" b="1" dirty="0" smtClean="0"/>
              <a:t/>
            </a:r>
            <a:br>
              <a:rPr lang="en-US" altLang="ja-JP" b="1" dirty="0" smtClean="0"/>
            </a:br>
            <a:r>
              <a:rPr lang="ja-JP" altLang="en-US" b="1" dirty="0" smtClean="0"/>
              <a:t>実店舗への無料送迎タクシーの特許取得</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fontScale="92500" lnSpcReduction="10000"/>
          </a:bodyPr>
          <a:lstStyle/>
          <a:p>
            <a:r>
              <a:rPr lang="en-US" altLang="ja-JP" sz="4300" dirty="0" smtClean="0"/>
              <a:t>Google</a:t>
            </a:r>
            <a:r>
              <a:rPr lang="ja-JP" altLang="en-US" sz="4300" dirty="0" smtClean="0"/>
              <a:t>は約四百</a:t>
            </a:r>
            <a:r>
              <a:rPr lang="ja-JP" altLang="en-US" sz="4300" b="1" dirty="0" smtClean="0"/>
              <a:t>億ドル</a:t>
            </a:r>
            <a:r>
              <a:rPr lang="ja-JP" altLang="en-US" sz="4300" dirty="0" smtClean="0"/>
              <a:t>の広告売上</a:t>
            </a:r>
            <a:endParaRPr lang="en-US" altLang="ja-JP" sz="4300" dirty="0" smtClean="0"/>
          </a:p>
          <a:p>
            <a:r>
              <a:rPr lang="en-US" altLang="ja-JP" sz="4300" dirty="0" smtClean="0"/>
              <a:t>Google</a:t>
            </a:r>
            <a:r>
              <a:rPr lang="ja-JP" altLang="en-US" sz="4300" dirty="0" smtClean="0"/>
              <a:t>は広告技術に関する新たな特許を取得　オンライン広告で見込みのある顧客を無料もしくはディスカウントしたタクシーに乗せて実店舗まで送迎するサービス</a:t>
            </a:r>
            <a:endParaRPr lang="en-US" altLang="ja-JP" sz="4300" dirty="0" smtClean="0"/>
          </a:p>
          <a:p>
            <a:r>
              <a:rPr lang="en-US" altLang="ja-JP" sz="2800" dirty="0" smtClean="0">
                <a:hlinkClick r:id="rId3"/>
              </a:rPr>
              <a:t>http://gigazine.net/news/20140127-google-free-taxi/</a:t>
            </a:r>
            <a:endParaRPr lang="en-US" altLang="ja-JP" sz="2800" dirty="0" smtClean="0"/>
          </a:p>
          <a:p>
            <a:r>
              <a:rPr lang="ja-JP" altLang="en-US" dirty="0" smtClean="0"/>
              <a:t/>
            </a:r>
            <a:br>
              <a:rPr lang="ja-JP" altLang="en-US" dirty="0" smtClean="0"/>
            </a:br>
            <a:endParaRPr kumimoji="1" lang="ja-JP"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5254" t="15375" r="34422" b="11782"/>
          <a:stretch>
            <a:fillRect/>
          </a:stretch>
        </p:blipFill>
        <p:spPr bwMode="auto">
          <a:xfrm>
            <a:off x="323528" y="620688"/>
            <a:ext cx="8591333"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620688"/>
            <a:ext cx="8964488" cy="6048672"/>
          </a:xfrm>
        </p:spPr>
        <p:txBody>
          <a:bodyPr>
            <a:normAutofit/>
          </a:bodyPr>
          <a:lstStyle/>
          <a:p>
            <a:r>
              <a:rPr lang="ja-JP" altLang="en-US" sz="4000" dirty="0" smtClean="0"/>
              <a:t>オンライン型店舗が増加する一方で既存店舗型小売店は来客数減少傾向</a:t>
            </a:r>
            <a:endParaRPr lang="en-US" altLang="ja-JP" sz="4000" dirty="0" smtClean="0"/>
          </a:p>
          <a:p>
            <a:r>
              <a:rPr lang="en-US" altLang="ja-JP" sz="4000" dirty="0" smtClean="0">
                <a:solidFill>
                  <a:srgbClr val="FF0000"/>
                </a:solidFill>
              </a:rPr>
              <a:t>Google</a:t>
            </a:r>
            <a:r>
              <a:rPr lang="ja-JP" altLang="en-US" sz="4000" dirty="0" smtClean="0">
                <a:solidFill>
                  <a:srgbClr val="FF0000"/>
                </a:solidFill>
              </a:rPr>
              <a:t>では従来のオンライン広告に加え、見込みのある顧客を「お出迎え」することで実店舗への誘導と売上の獲得を狙うというシステムを考案</a:t>
            </a:r>
            <a:endParaRPr lang="en-US" altLang="ja-JP" sz="4000" dirty="0" smtClean="0">
              <a:solidFill>
                <a:srgbClr val="FF0000"/>
              </a:solidFill>
            </a:endParaRPr>
          </a:p>
          <a:p>
            <a:r>
              <a:rPr lang="ja-JP" altLang="en-US" sz="4800" dirty="0" smtClean="0">
                <a:solidFill>
                  <a:srgbClr val="FF0000"/>
                </a:solidFill>
              </a:rPr>
              <a:t>カジノが上得意客に無料航空券を配るのと同じ発想</a:t>
            </a:r>
            <a:r>
              <a:rPr lang="ja-JP" altLang="en-US" dirty="0" smtClean="0"/>
              <a:t/>
            </a:r>
            <a:br>
              <a:rPr lang="ja-JP" altLang="en-US" dirty="0" smtClean="0"/>
            </a:br>
            <a:endParaRPr kumimoji="1" lang="ja-JP" alt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http://i.gzn.jp/img/2014/01/27/google-free-taxi/fig5_m.png">
            <a:hlinkClick r:id="rId3"/>
          </p:cNvPr>
          <p:cNvPicPr>
            <a:picLocks noChangeAspect="1" noChangeArrowheads="1"/>
          </p:cNvPicPr>
          <p:nvPr/>
        </p:nvPicPr>
        <p:blipFill>
          <a:blip r:embed="rId4" cstate="print"/>
          <a:srcRect/>
          <a:stretch>
            <a:fillRect/>
          </a:stretch>
        </p:blipFill>
        <p:spPr bwMode="auto">
          <a:xfrm>
            <a:off x="23080" y="260648"/>
            <a:ext cx="9099795" cy="6597352"/>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85000"/>
                <a:lumOff val="15000"/>
              </a:schemeClr>
            </a:solidFill>
          </a:ln>
        </p:spPr>
        <p:txBody>
          <a:bodyPr>
            <a:normAutofit fontScale="90000"/>
          </a:bodyPr>
          <a:lstStyle/>
          <a:p>
            <a:r>
              <a:rPr lang="ja-JP" altLang="en-US" b="1" dirty="0" smtClean="0"/>
              <a:t>グーグル、ネット広告から実店舗に行く利用者を追跡</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dirty="0" smtClean="0"/>
              <a:t>広告主はインターネットの検索結果の横にリンクを掲載できる。ユーザーが広告をクリックし、広告主のウェブサイトを訪問すると、グーグルは料金を受け取れる。</a:t>
            </a:r>
            <a:endParaRPr lang="en-US" altLang="ja-JP" dirty="0" smtClean="0"/>
          </a:p>
          <a:p>
            <a:r>
              <a:rPr lang="ja-JP" altLang="en-US" dirty="0" smtClean="0"/>
              <a:t>もし人々が広告をクリックしているだけではなく、実際に何かを買っていることをグーグルが示せれば、それはまさに聖杯を獲得したことになろう</a:t>
            </a:r>
            <a:endParaRPr kumimoji="1" lang="ja-JP" alt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85800"/>
            <a:ext cx="8712968" cy="1143000"/>
          </a:xfrm>
          <a:solidFill>
            <a:srgbClr val="FFFF00"/>
          </a:solidFill>
          <a:ln>
            <a:solidFill>
              <a:schemeClr val="tx1">
                <a:lumMod val="95000"/>
                <a:lumOff val="5000"/>
              </a:schemeClr>
            </a:solidFill>
          </a:ln>
        </p:spPr>
        <p:txBody>
          <a:bodyPr>
            <a:normAutofit fontScale="90000"/>
          </a:bodyPr>
          <a:lstStyle/>
          <a:p>
            <a:r>
              <a:rPr lang="ja-JP" altLang="en-US" dirty="0" smtClean="0"/>
              <a:t>無料視聴</a:t>
            </a:r>
            <a:r>
              <a:rPr lang="en-US" altLang="ja-JP" dirty="0" smtClean="0"/>
              <a:t>+</a:t>
            </a:r>
            <a:r>
              <a:rPr lang="ja-JP" altLang="en-US" dirty="0" smtClean="0"/>
              <a:t>有料広告のビジネスモデル</a:t>
            </a:r>
            <a:r>
              <a:rPr lang="ja-JP" altLang="en-US" dirty="0" smtClean="0">
                <a:solidFill>
                  <a:srgbClr val="FF0000"/>
                </a:solidFill>
              </a:rPr>
              <a:t>必然ではなかった</a:t>
            </a:r>
            <a:endParaRPr kumimoji="1" lang="ja-JP" altLang="en-US" dirty="0">
              <a:solidFill>
                <a:srgbClr val="FF0000"/>
              </a:solidFill>
            </a:endParaRPr>
          </a:p>
        </p:txBody>
      </p:sp>
      <p:sp>
        <p:nvSpPr>
          <p:cNvPr id="3" name="コンテンツ プレースホルダ 2"/>
          <p:cNvSpPr>
            <a:spLocks noGrp="1"/>
          </p:cNvSpPr>
          <p:nvPr>
            <p:ph idx="1"/>
          </p:nvPr>
        </p:nvSpPr>
        <p:spPr>
          <a:xfrm>
            <a:off x="107504" y="2060848"/>
            <a:ext cx="8712968" cy="4608512"/>
          </a:xfrm>
        </p:spPr>
        <p:txBody>
          <a:bodyPr>
            <a:normAutofit fontScale="92500" lnSpcReduction="10000"/>
          </a:bodyPr>
          <a:lstStyle/>
          <a:p>
            <a:r>
              <a:rPr kumimoji="1" lang="ja-JP" altLang="en-US" dirty="0" smtClean="0"/>
              <a:t>ラジオより前にテレビがあった。映像送信は音声送信より前</a:t>
            </a:r>
            <a:endParaRPr kumimoji="1" lang="en-US" altLang="ja-JP" dirty="0" smtClean="0"/>
          </a:p>
          <a:p>
            <a:r>
              <a:rPr kumimoji="1" lang="ja-JP" altLang="en-US" dirty="0" smtClean="0"/>
              <a:t>ラジオよりまえに、無線電話が個別放送として音楽を流していた</a:t>
            </a:r>
            <a:endParaRPr kumimoji="1" lang="en-US" altLang="ja-JP" dirty="0" smtClean="0"/>
          </a:p>
          <a:p>
            <a:r>
              <a:rPr lang="ja-JP" altLang="en-US" dirty="0" smtClean="0"/>
              <a:t>偶然、選挙結果放送から始まり、同時送信モデルが普及</a:t>
            </a:r>
            <a:endParaRPr lang="en-US" altLang="ja-JP" dirty="0" smtClean="0"/>
          </a:p>
          <a:p>
            <a:r>
              <a:rPr kumimoji="1" lang="ja-JP" altLang="en-US" dirty="0" smtClean="0"/>
              <a:t>規制の少ない米国では、新聞、</a:t>
            </a:r>
            <a:r>
              <a:rPr lang="ja-JP" altLang="en-US" dirty="0" smtClean="0"/>
              <a:t>音楽関係者が異議を唱えなかったからラジオビジネス発展</a:t>
            </a:r>
            <a:endParaRPr lang="en-US" altLang="ja-JP" dirty="0" smtClean="0"/>
          </a:p>
          <a:p>
            <a:r>
              <a:rPr kumimoji="1" lang="ja-JP" altLang="en-US" dirty="0" smtClean="0"/>
              <a:t>テレビは「</a:t>
            </a:r>
            <a:r>
              <a:rPr kumimoji="1" lang="ja-JP" altLang="en-US" dirty="0" smtClean="0">
                <a:solidFill>
                  <a:srgbClr val="FF0000"/>
                </a:solidFill>
              </a:rPr>
              <a:t>番組表</a:t>
            </a:r>
            <a:r>
              <a:rPr kumimoji="1" lang="ja-JP" altLang="en-US" dirty="0" smtClean="0"/>
              <a:t>」によるラジオビジネスを踏襲（電話の進出を規制）コンテンツは映画会社</a:t>
            </a:r>
            <a:endParaRPr kumimoji="1" lang="ja-JP" alt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16632"/>
            <a:ext cx="8229600" cy="1143000"/>
          </a:xfrm>
          <a:solidFill>
            <a:srgbClr val="FFFF00"/>
          </a:solidFill>
          <a:ln w="57150">
            <a:solidFill>
              <a:schemeClr val="tx1"/>
            </a:solidFill>
          </a:ln>
        </p:spPr>
        <p:txBody>
          <a:bodyPr>
            <a:normAutofit/>
          </a:bodyPr>
          <a:lstStyle/>
          <a:p>
            <a:pPr eaLnBrk="1" hangingPunct="1">
              <a:defRPr/>
            </a:pPr>
            <a:r>
              <a:rPr lang="ja-JP" altLang="en-US" dirty="0" smtClean="0"/>
              <a:t>出版事業ビジネスモデルの沿革</a:t>
            </a:r>
          </a:p>
        </p:txBody>
      </p:sp>
      <p:sp>
        <p:nvSpPr>
          <p:cNvPr id="27651" name="Rectangle 3"/>
          <p:cNvSpPr>
            <a:spLocks noGrp="1" noChangeArrowheads="1"/>
          </p:cNvSpPr>
          <p:nvPr>
            <p:ph type="body" idx="1"/>
          </p:nvPr>
        </p:nvSpPr>
        <p:spPr>
          <a:xfrm>
            <a:off x="0" y="1412776"/>
            <a:ext cx="9144000" cy="5445224"/>
          </a:xfrm>
        </p:spPr>
        <p:txBody>
          <a:bodyPr>
            <a:normAutofit lnSpcReduction="10000"/>
          </a:bodyPr>
          <a:lstStyle/>
          <a:p>
            <a:pPr eaLnBrk="1" hangingPunct="1">
              <a:lnSpc>
                <a:spcPct val="90000"/>
              </a:lnSpc>
            </a:pPr>
            <a:r>
              <a:rPr lang="ja-JP" altLang="en-US" dirty="0" smtClean="0"/>
              <a:t>英国では、代書人、装飾職人、製本・店頭販売までが統合されて、書籍製造販売業者として</a:t>
            </a:r>
            <a:r>
              <a:rPr lang="ja-JP" altLang="en-US" dirty="0" smtClean="0">
                <a:solidFill>
                  <a:srgbClr val="FF0000"/>
                </a:solidFill>
              </a:rPr>
              <a:t>一体の職能集団</a:t>
            </a:r>
            <a:endParaRPr lang="ja-JP" altLang="en-US" dirty="0" smtClean="0"/>
          </a:p>
          <a:p>
            <a:pPr eaLnBrk="1" hangingPunct="1">
              <a:lnSpc>
                <a:spcPct val="90000"/>
              </a:lnSpc>
            </a:pPr>
            <a:r>
              <a:rPr lang="ja-JP" altLang="en-US" dirty="0" smtClean="0"/>
              <a:t>新入の印刷業者も組み込まれ</a:t>
            </a:r>
            <a:r>
              <a:rPr lang="ja-JP" altLang="en-US" sz="4000" dirty="0" smtClean="0">
                <a:solidFill>
                  <a:srgbClr val="FF0000"/>
                </a:solidFill>
              </a:rPr>
              <a:t>産業の垂直統合</a:t>
            </a:r>
            <a:endParaRPr lang="en-US" altLang="ja-JP" sz="4000" dirty="0" smtClean="0"/>
          </a:p>
          <a:p>
            <a:pPr>
              <a:lnSpc>
                <a:spcPct val="90000"/>
              </a:lnSpc>
            </a:pPr>
            <a:r>
              <a:rPr lang="ja-JP" altLang="en-US" dirty="0" smtClean="0">
                <a:solidFill>
                  <a:srgbClr val="FF0000"/>
                </a:solidFill>
              </a:rPr>
              <a:t>検閲の必要性</a:t>
            </a:r>
            <a:r>
              <a:rPr lang="ja-JP" altLang="en-US" dirty="0" smtClean="0"/>
              <a:t>から監督機関が設定。この機関は書籍印刷業に関する排他的独占権を持つ　</a:t>
            </a:r>
            <a:r>
              <a:rPr lang="ja-JP" altLang="en-US" sz="4000" dirty="0" smtClean="0">
                <a:solidFill>
                  <a:srgbClr val="FF0000"/>
                </a:solidFill>
              </a:rPr>
              <a:t>著作権</a:t>
            </a:r>
            <a:endParaRPr lang="ja-JP" altLang="en-US" sz="4000" dirty="0" smtClean="0"/>
          </a:p>
          <a:p>
            <a:pPr>
              <a:lnSpc>
                <a:spcPct val="90000"/>
              </a:lnSpc>
            </a:pPr>
            <a:r>
              <a:rPr lang="ja-JP" altLang="en-US" dirty="0" smtClean="0"/>
              <a:t>新聞、音楽出版、レコードは</a:t>
            </a:r>
            <a:r>
              <a:rPr lang="ja-JP" altLang="en-US" sz="4000" dirty="0" smtClean="0">
                <a:solidFill>
                  <a:srgbClr val="FF0000"/>
                </a:solidFill>
              </a:rPr>
              <a:t>出版事業モデルを踏襲</a:t>
            </a:r>
            <a:r>
              <a:rPr lang="ja-JP" altLang="en-US" dirty="0" smtClean="0"/>
              <a:t>。本屋、新聞屋、楽譜屋、レコード屋がそれぞれ独立専門店形成</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467544" y="2607047"/>
            <a:ext cx="8136904" cy="1470025"/>
          </a:xfrm>
          <a:solidFill>
            <a:srgbClr val="FF0000"/>
          </a:solidFill>
          <a:ln w="38100">
            <a:solidFill>
              <a:schemeClr val="tx1"/>
            </a:solidFill>
          </a:ln>
        </p:spPr>
        <p:txBody>
          <a:bodyPr/>
          <a:lstStyle/>
          <a:p>
            <a:pPr algn="l"/>
            <a:r>
              <a:rPr lang="ja-JP" altLang="en-US" dirty="0" smtClean="0">
                <a:solidFill>
                  <a:schemeClr val="bg1"/>
                </a:solidFill>
              </a:rPr>
              <a:t>旅行（人流）と通貨・貨幣（金流）</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4016"/>
            <a:ext cx="8229600" cy="2492896"/>
          </a:xfrm>
          <a:solidFill>
            <a:srgbClr val="FFFF00"/>
          </a:solidFill>
          <a:ln w="57150">
            <a:solidFill>
              <a:schemeClr val="tx1">
                <a:lumMod val="95000"/>
                <a:lumOff val="5000"/>
              </a:schemeClr>
            </a:solidFill>
          </a:ln>
        </p:spPr>
        <p:txBody>
          <a:bodyPr>
            <a:normAutofit/>
          </a:bodyPr>
          <a:lstStyle/>
          <a:p>
            <a:r>
              <a:rPr lang="ja-JP" altLang="ja-JP" sz="3600" dirty="0" smtClean="0"/>
              <a:t>「ヒトが動く、情報が動く、カネは別」</a:t>
            </a:r>
            <a:r>
              <a:rPr lang="en-US" altLang="ja-JP" sz="3600" dirty="0" smtClean="0"/>
              <a:t/>
            </a:r>
            <a:br>
              <a:rPr lang="en-US" altLang="ja-JP" sz="3600" dirty="0" smtClean="0"/>
            </a:br>
            <a:r>
              <a:rPr lang="ja-JP" altLang="en-US" sz="3600" dirty="0" smtClean="0"/>
              <a:t>　　　　　　</a:t>
            </a:r>
            <a:r>
              <a:rPr lang="ja-JP" altLang="en-US" sz="3600" dirty="0" smtClean="0">
                <a:solidFill>
                  <a:srgbClr val="FF0000"/>
                </a:solidFill>
              </a:rPr>
              <a:t>➵ ➵ ➵電子路銀➵ ➵ ➵</a:t>
            </a:r>
            <a:r>
              <a:rPr lang="en-US" altLang="ja-JP" sz="3600" dirty="0" smtClean="0">
                <a:solidFill>
                  <a:srgbClr val="FF0000"/>
                </a:solidFill>
              </a:rPr>
              <a:t/>
            </a:r>
            <a:br>
              <a:rPr lang="en-US" altLang="ja-JP" sz="3600" dirty="0" smtClean="0">
                <a:solidFill>
                  <a:srgbClr val="FF0000"/>
                </a:solidFill>
              </a:rPr>
            </a:br>
            <a:r>
              <a:rPr lang="ja-JP" altLang="en-US" sz="3600" dirty="0" smtClean="0"/>
              <a:t>　　</a:t>
            </a:r>
            <a:r>
              <a:rPr lang="ja-JP" altLang="ja-JP" sz="3600" dirty="0" smtClean="0"/>
              <a:t>「ヒトも情報もカネも同時に動く</a:t>
            </a:r>
            <a:r>
              <a:rPr lang="ja-JP" altLang="en-US" sz="3600" dirty="0" smtClean="0"/>
              <a:t>」</a:t>
            </a:r>
            <a:r>
              <a:rPr lang="en-US" altLang="ja-JP" sz="3600" dirty="0" smtClean="0"/>
              <a:t/>
            </a:r>
            <a:br>
              <a:rPr lang="en-US" altLang="ja-JP" sz="3600" dirty="0" smtClean="0"/>
            </a:br>
            <a:r>
              <a:rPr lang="en-US" altLang="ja-JP" sz="3600" dirty="0" smtClean="0"/>
              <a:t>Google</a:t>
            </a:r>
            <a:r>
              <a:rPr lang="ja-JP" altLang="en-US" sz="3600" dirty="0" smtClean="0"/>
              <a:t>の狙いどころ</a:t>
            </a:r>
            <a:endParaRPr lang="ja-JP" altLang="en-US" dirty="0" smtClean="0"/>
          </a:p>
        </p:txBody>
      </p:sp>
      <p:sp>
        <p:nvSpPr>
          <p:cNvPr id="3075" name="コンテンツ プレースホルダ 2"/>
          <p:cNvSpPr>
            <a:spLocks noGrp="1"/>
          </p:cNvSpPr>
          <p:nvPr>
            <p:ph idx="1"/>
          </p:nvPr>
        </p:nvSpPr>
        <p:spPr>
          <a:xfrm>
            <a:off x="0" y="2752328"/>
            <a:ext cx="9144000" cy="4061048"/>
          </a:xfrm>
        </p:spPr>
        <p:txBody>
          <a:bodyPr>
            <a:normAutofit/>
          </a:bodyPr>
          <a:lstStyle/>
          <a:p>
            <a:pPr eaLnBrk="1" hangingPunct="1"/>
            <a:r>
              <a:rPr lang="ja-JP" altLang="en-US" dirty="0" smtClean="0"/>
              <a:t>金、銀、銅</a:t>
            </a:r>
            <a:r>
              <a:rPr lang="ja-JP" altLang="en-US" dirty="0" smtClean="0">
                <a:solidFill>
                  <a:srgbClr val="FF0000"/>
                </a:solidFill>
              </a:rPr>
              <a:t>➵紙幣は</a:t>
            </a:r>
            <a:r>
              <a:rPr lang="ja-JP" altLang="en-US" dirty="0" smtClean="0"/>
              <a:t>歴史を動かした</a:t>
            </a:r>
            <a:endParaRPr lang="en-US" altLang="ja-JP" dirty="0" smtClean="0"/>
          </a:p>
          <a:p>
            <a:pPr>
              <a:buNone/>
            </a:pPr>
            <a:r>
              <a:rPr lang="ja-JP" altLang="en-US" dirty="0" smtClean="0"/>
              <a:t>　</a:t>
            </a:r>
            <a:r>
              <a:rPr lang="ja-JP" altLang="en-US" dirty="0" smtClean="0">
                <a:solidFill>
                  <a:srgbClr val="FF0000"/>
                </a:solidFill>
              </a:rPr>
              <a:t>足利幕府</a:t>
            </a:r>
            <a:r>
              <a:rPr lang="ja-JP" altLang="en-US" dirty="0" smtClean="0"/>
              <a:t>、ビットコイン、ロンドン金価格操作疑惑</a:t>
            </a:r>
            <a:endParaRPr lang="en-US" altLang="ja-JP" dirty="0" smtClean="0"/>
          </a:p>
          <a:p>
            <a:r>
              <a:rPr lang="ja-JP" altLang="en-US" dirty="0" smtClean="0"/>
              <a:t>トラベラーズチェック、クレジットカードの発想（大きなビジネスモデルを誕生させる。日本も手形）</a:t>
            </a:r>
            <a:endParaRPr lang="en-US" altLang="ja-JP" dirty="0" smtClean="0"/>
          </a:p>
          <a:p>
            <a:r>
              <a:rPr lang="ja-JP" altLang="en-US" dirty="0" smtClean="0"/>
              <a:t>ＥＴＣ、</a:t>
            </a:r>
            <a:r>
              <a:rPr lang="en-US" altLang="ja-JP" dirty="0" smtClean="0"/>
              <a:t>SUICA</a:t>
            </a:r>
            <a:r>
              <a:rPr lang="ja-JP" altLang="en-US" dirty="0" smtClean="0"/>
              <a:t>も含めいずれは</a:t>
            </a:r>
            <a:r>
              <a:rPr lang="ja-JP" altLang="en-US" dirty="0" smtClean="0">
                <a:solidFill>
                  <a:srgbClr val="FF0000"/>
                </a:solidFill>
              </a:rPr>
              <a:t>スマホ</a:t>
            </a:r>
            <a:r>
              <a:rPr lang="ja-JP" altLang="en-US" dirty="0" smtClean="0"/>
              <a:t>、</a:t>
            </a:r>
            <a:r>
              <a:rPr lang="ja-JP" altLang="en-US" dirty="0" smtClean="0">
                <a:solidFill>
                  <a:srgbClr val="FF0000"/>
                </a:solidFill>
              </a:rPr>
              <a:t>アプリ</a:t>
            </a:r>
            <a:r>
              <a:rPr lang="ja-JP" altLang="en-US" dirty="0" smtClean="0"/>
              <a:t>に吸収される</a:t>
            </a:r>
            <a:endParaRPr lang="en-US" altLang="ja-JP" dirty="0" smtClean="0"/>
          </a:p>
          <a:p>
            <a:r>
              <a:rPr lang="ja-JP" altLang="en-US" dirty="0" smtClean="0"/>
              <a:t>生体認証顔パスシステム（</a:t>
            </a:r>
            <a:r>
              <a:rPr lang="ja-JP" altLang="en-US" dirty="0" smtClean="0">
                <a:solidFill>
                  <a:srgbClr val="FF0000"/>
                </a:solidFill>
              </a:rPr>
              <a:t>電子路銀</a:t>
            </a:r>
            <a:r>
              <a:rPr lang="ja-JP" altLang="en-US" dirty="0" smtClean="0"/>
              <a:t>）が最終兵器</a:t>
            </a:r>
            <a:endParaRPr lang="en-US" altLang="ja-JP" dirty="0" smtClean="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27186"/>
            <a:ext cx="8229600" cy="1417638"/>
          </a:xfrm>
          <a:solidFill>
            <a:srgbClr val="FFFF00"/>
          </a:solidFill>
          <a:ln w="38100">
            <a:solidFill>
              <a:schemeClr val="tx1"/>
            </a:solidFill>
          </a:ln>
        </p:spPr>
        <p:txBody>
          <a:bodyPr>
            <a:normAutofit fontScale="90000"/>
          </a:bodyPr>
          <a:lstStyle/>
          <a:p>
            <a:r>
              <a:rPr lang="ja-JP" altLang="ja-JP" dirty="0" smtClean="0">
                <a:solidFill>
                  <a:schemeClr val="tx1">
                    <a:lumMod val="95000"/>
                    <a:lumOff val="5000"/>
                  </a:schemeClr>
                </a:solidFill>
              </a:rPr>
              <a:t>「顔パス」決済</a:t>
            </a:r>
            <a:r>
              <a:rPr lang="en-US" altLang="ja-JP" dirty="0" smtClean="0">
                <a:solidFill>
                  <a:srgbClr val="FF0000"/>
                </a:solidFill>
              </a:rPr>
              <a:t/>
            </a:r>
            <a:br>
              <a:rPr lang="en-US" altLang="ja-JP" dirty="0" smtClean="0">
                <a:solidFill>
                  <a:srgbClr val="FF0000"/>
                </a:solidFill>
              </a:rPr>
            </a:br>
            <a:r>
              <a:rPr lang="ja-JP" altLang="ja-JP" b="1" dirty="0" smtClean="0"/>
              <a:t>決済非現金</a:t>
            </a:r>
            <a:r>
              <a:rPr lang="ja-JP" altLang="en-US" b="1" dirty="0" smtClean="0"/>
              <a:t>化</a:t>
            </a:r>
            <a:r>
              <a:rPr lang="ja-JP" altLang="ja-JP" b="1" dirty="0" smtClean="0"/>
              <a:t>が急増　</a:t>
            </a:r>
            <a:endParaRPr kumimoji="1" lang="ja-JP" altLang="en-US" dirty="0"/>
          </a:p>
        </p:txBody>
      </p:sp>
      <p:sp>
        <p:nvSpPr>
          <p:cNvPr id="3" name="コンテンツ プレースホルダ 2"/>
          <p:cNvSpPr>
            <a:spLocks noGrp="1"/>
          </p:cNvSpPr>
          <p:nvPr>
            <p:ph idx="1"/>
          </p:nvPr>
        </p:nvSpPr>
        <p:spPr>
          <a:xfrm>
            <a:off x="457200" y="2464296"/>
            <a:ext cx="8229600" cy="3845024"/>
          </a:xfrm>
        </p:spPr>
        <p:txBody>
          <a:bodyPr>
            <a:noAutofit/>
          </a:bodyPr>
          <a:lstStyle/>
          <a:p>
            <a:r>
              <a:rPr lang="ja-JP" altLang="ja-JP" sz="3600" dirty="0" smtClean="0">
                <a:solidFill>
                  <a:schemeClr val="tx1">
                    <a:lumMod val="95000"/>
                    <a:lumOff val="5000"/>
                  </a:schemeClr>
                </a:solidFill>
              </a:rPr>
              <a:t>米ペイパル</a:t>
            </a:r>
            <a:r>
              <a:rPr lang="ja-JP" altLang="ja-JP" sz="3600" dirty="0" smtClean="0"/>
              <a:t>はスマホの操作だけで済む</a:t>
            </a:r>
            <a:r>
              <a:rPr lang="ja-JP" altLang="ja-JP" sz="3600" dirty="0" smtClean="0">
                <a:solidFill>
                  <a:schemeClr val="tx1">
                    <a:lumMod val="95000"/>
                    <a:lumOff val="5000"/>
                  </a:schemeClr>
                </a:solidFill>
              </a:rPr>
              <a:t>「顔パス」決済</a:t>
            </a:r>
            <a:r>
              <a:rPr lang="ja-JP" altLang="ja-JP" sz="3600" dirty="0" smtClean="0"/>
              <a:t>を</a:t>
            </a:r>
            <a:r>
              <a:rPr lang="ja-JP" altLang="en-US" sz="3600" dirty="0" smtClean="0"/>
              <a:t>開始</a:t>
            </a:r>
            <a:endParaRPr lang="en-US" altLang="ja-JP" sz="3600" dirty="0" smtClean="0"/>
          </a:p>
          <a:p>
            <a:r>
              <a:rPr lang="ja-JP" altLang="ja-JP" sz="3600" dirty="0" smtClean="0"/>
              <a:t>あらかじめ決済を許可した店ではスマホの操作なしでも決済</a:t>
            </a:r>
            <a:r>
              <a:rPr lang="ja-JP" altLang="en-US" sz="3600" dirty="0" smtClean="0"/>
              <a:t>可能となる</a:t>
            </a:r>
            <a:endParaRPr lang="en-US" altLang="ja-JP" sz="3600" dirty="0" smtClean="0"/>
          </a:p>
          <a:p>
            <a:r>
              <a:rPr kumimoji="1" lang="ja-JP" altLang="en-US" sz="3600" dirty="0" smtClean="0">
                <a:solidFill>
                  <a:srgbClr val="FF0000"/>
                </a:solidFill>
              </a:rPr>
              <a:t>顔パスタクシー　月極め定額乗り放題制</a:t>
            </a:r>
            <a:endParaRPr kumimoji="1" lang="ja-JP" altLang="en-US" sz="3600" dirty="0">
              <a:solidFill>
                <a:srgbClr val="FF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1052736"/>
            <a:ext cx="7772400" cy="1899642"/>
          </a:xfrm>
          <a:solidFill>
            <a:srgbClr val="FF0000"/>
          </a:solidFill>
        </p:spPr>
        <p:txBody>
          <a:bodyPr/>
          <a:lstStyle/>
          <a:p>
            <a:r>
              <a:rPr kumimoji="1" lang="ja-JP" altLang="en-US" dirty="0" smtClean="0">
                <a:solidFill>
                  <a:schemeClr val="bg1"/>
                </a:solidFill>
              </a:rPr>
              <a:t>特定多数のビッグデータ</a:t>
            </a:r>
            <a:endParaRPr kumimoji="1" lang="ja-JP" altLang="en-US" dirty="0">
              <a:solidFill>
                <a:schemeClr val="bg1"/>
              </a:solidFill>
            </a:endParaRPr>
          </a:p>
        </p:txBody>
      </p:sp>
      <p:sp>
        <p:nvSpPr>
          <p:cNvPr id="5" name="サブタイトル 4"/>
          <p:cNvSpPr>
            <a:spLocks noGrp="1"/>
          </p:cNvSpPr>
          <p:nvPr>
            <p:ph type="subTitle" idx="1"/>
          </p:nvPr>
        </p:nvSpPr>
        <p:spPr>
          <a:xfrm>
            <a:off x="683568" y="4005064"/>
            <a:ext cx="7848872" cy="1775048"/>
          </a:xfrm>
          <a:solidFill>
            <a:srgbClr val="FF0000"/>
          </a:solidFill>
        </p:spPr>
        <p:txBody>
          <a:bodyPr>
            <a:normAutofit fontScale="92500"/>
          </a:bodyPr>
          <a:lstStyle/>
          <a:p>
            <a:endParaRPr kumimoji="1" lang="en-US" altLang="ja-JP" sz="2400" dirty="0" smtClean="0">
              <a:solidFill>
                <a:schemeClr val="bg1"/>
              </a:solidFill>
            </a:endParaRPr>
          </a:p>
          <a:p>
            <a:r>
              <a:rPr kumimoji="1" lang="ja-JP" altLang="en-US" sz="4800" dirty="0" smtClean="0">
                <a:solidFill>
                  <a:schemeClr val="bg1"/>
                </a:solidFill>
              </a:rPr>
              <a:t>公共性（不特定多数）の再検討</a:t>
            </a:r>
            <a:endParaRPr kumimoji="1" lang="ja-JP" altLang="en-US" sz="4800" dirty="0">
              <a:solidFill>
                <a:schemeClr val="bg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a:solidFill>
            <a:srgbClr val="FFFF00"/>
          </a:solidFill>
          <a:ln>
            <a:solidFill>
              <a:schemeClr val="tx1">
                <a:lumMod val="85000"/>
                <a:lumOff val="15000"/>
              </a:schemeClr>
            </a:solidFill>
          </a:ln>
        </p:spPr>
        <p:txBody>
          <a:bodyPr>
            <a:normAutofit/>
          </a:bodyPr>
          <a:lstStyle/>
          <a:p>
            <a:r>
              <a:rPr lang="ja-JP" altLang="ja-JP" dirty="0" smtClean="0"/>
              <a:t>ビッグデータ　</a:t>
            </a:r>
            <a:r>
              <a:rPr lang="ja-JP" altLang="en-US" dirty="0" smtClean="0"/>
              <a:t>「</a:t>
            </a:r>
            <a:r>
              <a:rPr lang="ja-JP" altLang="ja-JP" dirty="0" smtClean="0">
                <a:solidFill>
                  <a:srgbClr val="FF0000"/>
                </a:solidFill>
              </a:rPr>
              <a:t>特定</a:t>
            </a:r>
            <a:r>
              <a:rPr lang="ja-JP" altLang="en-US" dirty="0" smtClean="0">
                <a:solidFill>
                  <a:schemeClr val="tx1">
                    <a:lumMod val="95000"/>
                    <a:lumOff val="5000"/>
                  </a:schemeClr>
                </a:solidFill>
              </a:rPr>
              <a:t>」</a:t>
            </a:r>
            <a:r>
              <a:rPr lang="ja-JP" altLang="ja-JP" dirty="0" smtClean="0"/>
              <a:t>多数</a:t>
            </a:r>
            <a:r>
              <a:rPr lang="ja-JP" altLang="en-US" dirty="0" smtClean="0"/>
              <a:t>➵</a:t>
            </a:r>
            <a:r>
              <a:rPr lang="ja-JP" altLang="en-US" dirty="0" smtClean="0">
                <a:solidFill>
                  <a:srgbClr val="FF0000"/>
                </a:solidFill>
              </a:rPr>
              <a:t>予測</a:t>
            </a:r>
            <a:endParaRPr kumimoji="1" lang="ja-JP" altLang="en-US" dirty="0">
              <a:solidFill>
                <a:srgbClr val="FF0000"/>
              </a:solidFill>
            </a:endParaRPr>
          </a:p>
        </p:txBody>
      </p:sp>
      <p:sp>
        <p:nvSpPr>
          <p:cNvPr id="3" name="コンテンツ プレースホルダ 2"/>
          <p:cNvSpPr>
            <a:spLocks noGrp="1"/>
          </p:cNvSpPr>
          <p:nvPr>
            <p:ph idx="1"/>
          </p:nvPr>
        </p:nvSpPr>
        <p:spPr>
          <a:xfrm>
            <a:off x="0" y="1600200"/>
            <a:ext cx="9144000" cy="5257800"/>
          </a:xfrm>
        </p:spPr>
        <p:txBody>
          <a:bodyPr>
            <a:normAutofit/>
          </a:bodyPr>
          <a:lstStyle/>
          <a:p>
            <a:r>
              <a:rPr lang="ja-JP" altLang="ja-JP" dirty="0" smtClean="0"/>
              <a:t>数多の情報源から収集</a:t>
            </a:r>
            <a:r>
              <a:rPr lang="ja-JP" altLang="en-US" dirty="0" smtClean="0"/>
              <a:t>、</a:t>
            </a:r>
            <a:r>
              <a:rPr lang="ja-JP" altLang="ja-JP" dirty="0" smtClean="0"/>
              <a:t>相互に関連づけ</a:t>
            </a:r>
            <a:endParaRPr lang="en-US" altLang="ja-JP" dirty="0" smtClean="0"/>
          </a:p>
          <a:p>
            <a:r>
              <a:rPr lang="ja-JP" altLang="ja-JP" dirty="0" smtClean="0"/>
              <a:t>特定個人に関する正確な見通</a:t>
            </a:r>
            <a:r>
              <a:rPr lang="ja-JP" altLang="en-US" dirty="0" smtClean="0"/>
              <a:t>　➵　</a:t>
            </a:r>
            <a:r>
              <a:rPr lang="ja-JP" altLang="ja-JP" dirty="0" smtClean="0"/>
              <a:t>価値が</a:t>
            </a:r>
            <a:r>
              <a:rPr lang="ja-JP" altLang="en-US" dirty="0" smtClean="0"/>
              <a:t>発生</a:t>
            </a:r>
            <a:endParaRPr lang="ja-JP" altLang="ja-JP" dirty="0" smtClean="0"/>
          </a:p>
          <a:p>
            <a:r>
              <a:rPr lang="ja-JP" altLang="ja-JP" dirty="0" smtClean="0"/>
              <a:t>データ仲介業者は、消費者の趣味や人種・民族などによって分けられているリストを収集・販売</a:t>
            </a:r>
            <a:endParaRPr lang="en-US" altLang="ja-JP" dirty="0" smtClean="0"/>
          </a:p>
          <a:p>
            <a:r>
              <a:rPr lang="ja-JP" altLang="ja-JP" dirty="0" smtClean="0"/>
              <a:t>買い物の習慣に関する情報を集め、肥満といった健康状態を記載したリストを作成</a:t>
            </a:r>
          </a:p>
          <a:p>
            <a:r>
              <a:rPr lang="ja-JP" altLang="ja-JP" dirty="0" smtClean="0"/>
              <a:t>ビッグデータ技術のおかげで、小売業者も消費者情報収集の誘惑に駆られ</a:t>
            </a:r>
            <a:r>
              <a:rPr lang="ja-JP" altLang="en-US" dirty="0" smtClean="0"/>
              <a:t>、</a:t>
            </a:r>
            <a:r>
              <a:rPr lang="ja-JP" altLang="ja-JP" dirty="0" smtClean="0"/>
              <a:t>仲介業者を通して</a:t>
            </a:r>
            <a:r>
              <a:rPr lang="ja-JP" altLang="en-US" dirty="0" smtClean="0"/>
              <a:t>売買</a:t>
            </a:r>
            <a:endParaRPr lang="ja-JP" altLang="ja-JP"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8712968" cy="1296144"/>
          </a:xfrm>
          <a:ln w="38100">
            <a:solidFill>
              <a:schemeClr val="accent1"/>
            </a:solidFill>
          </a:ln>
        </p:spPr>
        <p:txBody>
          <a:bodyPr>
            <a:normAutofit fontScale="90000"/>
          </a:bodyPr>
          <a:lstStyle/>
          <a:p>
            <a:r>
              <a:rPr lang="ja-JP" altLang="en-US" b="1" dirty="0" smtClean="0"/>
              <a:t>身内のドライバー</a:t>
            </a:r>
            <a:r>
              <a:rPr lang="en-US" altLang="ja-JP" b="1" dirty="0" smtClean="0"/>
              <a:t/>
            </a:r>
            <a:br>
              <a:rPr lang="en-US" altLang="ja-JP" b="1" dirty="0" smtClean="0"/>
            </a:br>
            <a:r>
              <a:rPr lang="en-US" altLang="ja-JP" b="1" dirty="0" err="1" smtClean="0"/>
              <a:t>Uber</a:t>
            </a:r>
            <a:r>
              <a:rPr lang="ja-JP" altLang="en-US" b="1" dirty="0" smtClean="0"/>
              <a:t>の評価システムに反発</a:t>
            </a:r>
            <a:endParaRPr kumimoji="1" lang="ja-JP" altLang="en-US" dirty="0"/>
          </a:p>
        </p:txBody>
      </p:sp>
      <p:sp>
        <p:nvSpPr>
          <p:cNvPr id="3" name="コンテンツ プレースホルダ 2"/>
          <p:cNvSpPr>
            <a:spLocks noGrp="1"/>
          </p:cNvSpPr>
          <p:nvPr>
            <p:ph idx="1"/>
          </p:nvPr>
        </p:nvSpPr>
        <p:spPr>
          <a:xfrm>
            <a:off x="0" y="1556792"/>
            <a:ext cx="8892480" cy="5301208"/>
          </a:xfrm>
        </p:spPr>
        <p:txBody>
          <a:bodyPr>
            <a:normAutofit lnSpcReduction="10000"/>
          </a:bodyPr>
          <a:lstStyle/>
          <a:p>
            <a:r>
              <a:rPr lang="ja-JP" altLang="ja-JP" sz="3600" dirty="0" smtClean="0"/>
              <a:t>雇っているドライバーから不満が噴出</a:t>
            </a:r>
          </a:p>
          <a:p>
            <a:r>
              <a:rPr lang="en-US" altLang="ja-JP" sz="3600" dirty="0" smtClean="0"/>
              <a:t>100</a:t>
            </a:r>
            <a:r>
              <a:rPr lang="ja-JP" altLang="ja-JP" sz="3600" dirty="0" smtClean="0"/>
              <a:t>人ほどのドライバーがオフィスの前でデモ</a:t>
            </a:r>
            <a:endParaRPr lang="en-US" altLang="ja-JP" sz="3600" dirty="0" smtClean="0"/>
          </a:p>
          <a:p>
            <a:r>
              <a:rPr lang="en-US" altLang="ja-JP" sz="3600" dirty="0" err="1" smtClean="0"/>
              <a:t>Uber</a:t>
            </a:r>
            <a:r>
              <a:rPr lang="ja-JP" altLang="ja-JP" sz="3600" dirty="0" smtClean="0"/>
              <a:t>の保険ポリシー（乗客がいる間しか適用されない）や評価システムに反発</a:t>
            </a:r>
            <a:endParaRPr lang="en-US" altLang="ja-JP" sz="3600" dirty="0" smtClean="0"/>
          </a:p>
          <a:p>
            <a:r>
              <a:rPr lang="ja-JP" altLang="ja-JP" sz="3600" dirty="0" smtClean="0"/>
              <a:t>特に評価システムは「ひとつ星（</a:t>
            </a:r>
            <a:r>
              <a:rPr lang="en-US" altLang="ja-JP" sz="3600" dirty="0" smtClean="0"/>
              <a:t>=</a:t>
            </a:r>
            <a:r>
              <a:rPr lang="ja-JP" altLang="ja-JP" sz="3600" dirty="0" smtClean="0"/>
              <a:t>最悪）」になると自動的に</a:t>
            </a:r>
            <a:r>
              <a:rPr lang="en-US" altLang="ja-JP" sz="3600" dirty="0" smtClean="0"/>
              <a:t>5</a:t>
            </a:r>
            <a:r>
              <a:rPr lang="ja-JP" altLang="ja-JP" sz="3600" dirty="0" smtClean="0"/>
              <a:t>日間の運行停止（</a:t>
            </a:r>
            <a:r>
              <a:rPr lang="en-US" altLang="ja-JP" sz="3600" dirty="0" smtClean="0"/>
              <a:t>deactivate</a:t>
            </a:r>
            <a:r>
              <a:rPr lang="ja-JP" altLang="ja-JP" sz="3600" dirty="0" smtClean="0"/>
              <a:t>）になるので、ドライバーにしてみると死活問題</a:t>
            </a:r>
          </a:p>
          <a:p>
            <a:endParaRPr lang="ja-JP" alt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円/楕円 4"/>
          <p:cNvSpPr/>
          <p:nvPr/>
        </p:nvSpPr>
        <p:spPr>
          <a:xfrm>
            <a:off x="683568" y="332656"/>
            <a:ext cx="6048672" cy="194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chemeClr val="tx1"/>
                </a:solidFill>
              </a:rPr>
              <a:t>ヒトの移動データ</a:t>
            </a:r>
            <a:endParaRPr kumimoji="1" lang="en-US" altLang="ja-JP" sz="4400" dirty="0" smtClean="0">
              <a:solidFill>
                <a:schemeClr val="tx1"/>
              </a:solidFill>
            </a:endParaRPr>
          </a:p>
          <a:p>
            <a:pPr algn="ctr"/>
            <a:r>
              <a:rPr lang="ja-JP" altLang="en-US" sz="4400" dirty="0" smtClean="0">
                <a:solidFill>
                  <a:schemeClr val="tx1"/>
                </a:solidFill>
              </a:rPr>
              <a:t>（特定多数）</a:t>
            </a:r>
            <a:endParaRPr kumimoji="1" lang="ja-JP" altLang="en-US" sz="4400" dirty="0">
              <a:solidFill>
                <a:schemeClr val="tx1"/>
              </a:solidFill>
            </a:endParaRPr>
          </a:p>
        </p:txBody>
      </p:sp>
      <p:sp>
        <p:nvSpPr>
          <p:cNvPr id="7" name="円/楕円 6"/>
          <p:cNvSpPr/>
          <p:nvPr/>
        </p:nvSpPr>
        <p:spPr>
          <a:xfrm>
            <a:off x="792088" y="4653136"/>
            <a:ext cx="6012160" cy="194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solidFill>
              </a:rPr>
              <a:t>観光資源への</a:t>
            </a:r>
            <a:endParaRPr kumimoji="1" lang="en-US" altLang="ja-JP" sz="3600" dirty="0" smtClean="0">
              <a:solidFill>
                <a:schemeClr val="tx1"/>
              </a:solidFill>
            </a:endParaRPr>
          </a:p>
          <a:p>
            <a:pPr algn="ctr"/>
            <a:r>
              <a:rPr kumimoji="1" lang="ja-JP" altLang="en-US" sz="3600" dirty="0" smtClean="0">
                <a:solidFill>
                  <a:schemeClr val="tx1"/>
                </a:solidFill>
              </a:rPr>
              <a:t>反応データ</a:t>
            </a:r>
            <a:endParaRPr kumimoji="1" lang="en-US" altLang="ja-JP" sz="3600" dirty="0" smtClean="0">
              <a:solidFill>
                <a:schemeClr val="tx1"/>
              </a:solidFill>
            </a:endParaRPr>
          </a:p>
          <a:p>
            <a:pPr algn="ctr"/>
            <a:r>
              <a:rPr kumimoji="1" lang="ja-JP" altLang="en-US" sz="3600" dirty="0" smtClean="0">
                <a:solidFill>
                  <a:schemeClr val="tx1"/>
                </a:solidFill>
              </a:rPr>
              <a:t>（脳内反応情報）</a:t>
            </a:r>
            <a:endParaRPr kumimoji="1" lang="ja-JP" altLang="en-US" sz="3600" dirty="0">
              <a:solidFill>
                <a:schemeClr val="tx1"/>
              </a:solidFill>
            </a:endParaRPr>
          </a:p>
        </p:txBody>
      </p:sp>
      <p:sp>
        <p:nvSpPr>
          <p:cNvPr id="9" name="円/楕円 8"/>
          <p:cNvSpPr/>
          <p:nvPr/>
        </p:nvSpPr>
        <p:spPr>
          <a:xfrm>
            <a:off x="7164288" y="836712"/>
            <a:ext cx="1656184" cy="5112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400" dirty="0" smtClean="0">
                <a:solidFill>
                  <a:schemeClr val="tx1"/>
                </a:solidFill>
              </a:rPr>
              <a:t>マーケティングの科学化</a:t>
            </a:r>
            <a:endParaRPr kumimoji="1" lang="ja-JP" altLang="en-US" sz="4400" dirty="0">
              <a:solidFill>
                <a:schemeClr val="tx1"/>
              </a:solidFill>
            </a:endParaRPr>
          </a:p>
        </p:txBody>
      </p:sp>
      <p:sp>
        <p:nvSpPr>
          <p:cNvPr id="12" name="三方向矢印 11"/>
          <p:cNvSpPr/>
          <p:nvPr/>
        </p:nvSpPr>
        <p:spPr>
          <a:xfrm rot="5400000">
            <a:off x="4932040" y="2276872"/>
            <a:ext cx="2160240" cy="2304256"/>
          </a:xfrm>
          <a:prstGeom prst="leftRightUpArrow">
            <a:avLst/>
          </a:prstGeom>
          <a:noFill/>
          <a:ln>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星 7 13"/>
          <p:cNvSpPr/>
          <p:nvPr/>
        </p:nvSpPr>
        <p:spPr>
          <a:xfrm>
            <a:off x="1763688" y="2204864"/>
            <a:ext cx="2736304" cy="2376264"/>
          </a:xfrm>
          <a:prstGeom prst="star7">
            <a:avLst/>
          </a:prstGeom>
          <a:noFill/>
          <a:ln>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solidFill>
              </a:rPr>
              <a:t>ビッグデータ問題</a:t>
            </a:r>
            <a:endParaRPr kumimoji="1" lang="ja-JP" altLang="en-US" sz="3600" dirty="0">
              <a:solidFill>
                <a:schemeClr val="tx1"/>
              </a:solidFill>
            </a:endParaRPr>
          </a:p>
        </p:txBody>
      </p:sp>
      <p:sp>
        <p:nvSpPr>
          <p:cNvPr id="15" name="フローチャート : 磁気ディスク 14"/>
          <p:cNvSpPr/>
          <p:nvPr/>
        </p:nvSpPr>
        <p:spPr>
          <a:xfrm>
            <a:off x="6660232" y="5661248"/>
            <a:ext cx="1944216" cy="1080120"/>
          </a:xfrm>
          <a:prstGeom prst="flowChartMagneticDisk">
            <a:avLst/>
          </a:prstGeom>
          <a:solidFill>
            <a:schemeClr val="accent6">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観光情報論</a:t>
            </a:r>
            <a:endParaRPr kumimoji="1" lang="ja-JP" altLang="en-US" dirty="0">
              <a:solidFill>
                <a:schemeClr val="tx1"/>
              </a:solidFill>
            </a:endParaRPr>
          </a:p>
        </p:txBody>
      </p:sp>
      <p:sp>
        <p:nvSpPr>
          <p:cNvPr id="16" name="フローチャート : 磁気ディスク 15"/>
          <p:cNvSpPr/>
          <p:nvPr/>
        </p:nvSpPr>
        <p:spPr>
          <a:xfrm>
            <a:off x="35496" y="2780928"/>
            <a:ext cx="1944216" cy="1080120"/>
          </a:xfrm>
          <a:prstGeom prst="flowChartMagneticDisk">
            <a:avLst/>
          </a:prstGeom>
          <a:solidFill>
            <a:schemeClr val="accent6">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観光政策論</a:t>
            </a:r>
            <a:endParaRPr kumimoji="1" lang="ja-JP" altLang="en-US" dirty="0">
              <a:solidFill>
                <a:schemeClr val="tx1"/>
              </a:solidFill>
            </a:endParaRPr>
          </a:p>
        </p:txBody>
      </p:sp>
      <p:sp>
        <p:nvSpPr>
          <p:cNvPr id="10" name="フローチャート : 磁気ディスク 9"/>
          <p:cNvSpPr/>
          <p:nvPr/>
        </p:nvSpPr>
        <p:spPr>
          <a:xfrm>
            <a:off x="6444208" y="116632"/>
            <a:ext cx="1944216" cy="1080120"/>
          </a:xfrm>
          <a:prstGeom prst="flowChartMagneticDisk">
            <a:avLst/>
          </a:prstGeom>
          <a:solidFill>
            <a:schemeClr val="accent6">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観光経営論</a:t>
            </a:r>
            <a:endParaRPr kumimoji="1" lang="ja-JP" altLang="en-US" dirty="0">
              <a:solidFill>
                <a:schemeClr val="tx1"/>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080120"/>
          </a:xfrm>
          <a:solidFill>
            <a:srgbClr val="FFFF00"/>
          </a:solidFill>
          <a:ln>
            <a:solidFill>
              <a:schemeClr val="tx1">
                <a:lumMod val="95000"/>
                <a:lumOff val="5000"/>
              </a:schemeClr>
            </a:solidFill>
          </a:ln>
        </p:spPr>
        <p:txBody>
          <a:bodyPr>
            <a:normAutofit/>
          </a:bodyPr>
          <a:lstStyle/>
          <a:p>
            <a:r>
              <a:rPr lang="en-US" altLang="ja-JP" sz="5400" dirty="0" smtClean="0"/>
              <a:t>Google Earth</a:t>
            </a:r>
            <a:endParaRPr kumimoji="1" lang="ja-JP" altLang="en-US" sz="5400" dirty="0"/>
          </a:p>
        </p:txBody>
      </p:sp>
      <p:sp>
        <p:nvSpPr>
          <p:cNvPr id="3" name="コンテンツ プレースホルダ 2"/>
          <p:cNvSpPr>
            <a:spLocks noGrp="1"/>
          </p:cNvSpPr>
          <p:nvPr>
            <p:ph idx="1"/>
          </p:nvPr>
        </p:nvSpPr>
        <p:spPr>
          <a:xfrm>
            <a:off x="323528" y="1412776"/>
            <a:ext cx="8363272" cy="5256584"/>
          </a:xfrm>
        </p:spPr>
        <p:txBody>
          <a:bodyPr>
            <a:normAutofit/>
          </a:bodyPr>
          <a:lstStyle/>
          <a:p>
            <a:r>
              <a:rPr lang="ja-JP" altLang="ja-JP" sz="4000" dirty="0" smtClean="0"/>
              <a:t>地球上すべての地理情報をデータ化</a:t>
            </a:r>
            <a:endParaRPr lang="en-US" altLang="ja-JP" sz="4000" dirty="0" smtClean="0"/>
          </a:p>
          <a:p>
            <a:r>
              <a:rPr lang="ja-JP" altLang="ja-JP" sz="4000" dirty="0" smtClean="0"/>
              <a:t>航空写真地図、地表の風景</a:t>
            </a:r>
            <a:r>
              <a:rPr lang="ja-JP" altLang="en-US" sz="4000" dirty="0" smtClean="0"/>
              <a:t>、</a:t>
            </a:r>
            <a:r>
              <a:rPr lang="ja-JP" altLang="ja-JP" sz="4000" dirty="0" smtClean="0"/>
              <a:t>地下施設、建物内などの実際の画像を</a:t>
            </a:r>
            <a:r>
              <a:rPr lang="ja-JP" altLang="ja-JP" sz="4000" dirty="0" smtClean="0">
                <a:solidFill>
                  <a:srgbClr val="FF0000"/>
                </a:solidFill>
              </a:rPr>
              <a:t>無料</a:t>
            </a:r>
            <a:r>
              <a:rPr lang="ja-JP" altLang="ja-JP" sz="4000" dirty="0" smtClean="0"/>
              <a:t>で提供</a:t>
            </a:r>
            <a:r>
              <a:rPr lang="ja-JP" altLang="en-US" sz="4000" dirty="0" smtClean="0"/>
              <a:t>➵</a:t>
            </a:r>
            <a:r>
              <a:rPr lang="ja-JP" altLang="en-US" sz="4000" dirty="0" smtClean="0">
                <a:solidFill>
                  <a:srgbClr val="FF0000"/>
                </a:solidFill>
              </a:rPr>
              <a:t>最大の観光情報</a:t>
            </a:r>
            <a:endParaRPr lang="en-US" altLang="ja-JP" sz="4000" dirty="0" smtClean="0">
              <a:solidFill>
                <a:srgbClr val="FF0000"/>
              </a:solidFill>
            </a:endParaRPr>
          </a:p>
          <a:p>
            <a:r>
              <a:rPr lang="ja-JP" altLang="en-US" sz="3600" b="1" dirty="0" smtClean="0"/>
              <a:t>無人島に漂流→７年間遭難した女性、ビーチに巨大な</a:t>
            </a:r>
            <a:r>
              <a:rPr lang="en-US" altLang="ja-JP" sz="3600" b="1" dirty="0" smtClean="0"/>
              <a:t>SOS</a:t>
            </a:r>
            <a:r>
              <a:rPr lang="ja-JP" altLang="en-US" sz="3600" b="1" dirty="0" smtClean="0"/>
              <a:t>を書く→子供が</a:t>
            </a:r>
            <a:r>
              <a:rPr lang="en-US" altLang="ja-JP" sz="3600" b="1" dirty="0" smtClean="0"/>
              <a:t>Google Earth</a:t>
            </a:r>
            <a:r>
              <a:rPr lang="ja-JP" altLang="en-US" sz="3600" b="1" dirty="0" smtClean="0"/>
              <a:t>で発見→無事救出</a:t>
            </a:r>
            <a:endParaRPr lang="en-US" altLang="ja-JP" sz="3600" b="1" dirty="0" smtClean="0"/>
          </a:p>
          <a:p>
            <a:r>
              <a:rPr lang="ja-JP" altLang="en-US" sz="3600" b="1" dirty="0" smtClean="0">
                <a:solidFill>
                  <a:srgbClr val="FF0000"/>
                </a:solidFill>
              </a:rPr>
              <a:t>大都市のタクシーの機能　社会のグラス</a:t>
            </a:r>
          </a:p>
          <a:p>
            <a:endParaRPr lang="en-US" altLang="ja-JP" sz="4000"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13792" y="476672"/>
            <a:ext cx="8062664" cy="1470025"/>
          </a:xfrm>
          <a:solidFill>
            <a:schemeClr val="bg1"/>
          </a:solidFill>
          <a:ln>
            <a:solidFill>
              <a:schemeClr val="tx1">
                <a:lumMod val="95000"/>
                <a:lumOff val="5000"/>
              </a:schemeClr>
            </a:solidFill>
          </a:ln>
        </p:spPr>
        <p:txBody>
          <a:bodyPr>
            <a:noAutofit/>
          </a:bodyPr>
          <a:lstStyle/>
          <a:p>
            <a:r>
              <a:rPr kumimoji="1" lang="ja-JP" altLang="en-US" sz="5400" dirty="0" smtClean="0"/>
              <a:t>規制緩和ではなく制度創造</a:t>
            </a:r>
            <a:endParaRPr kumimoji="1" lang="ja-JP" altLang="en-US" sz="5400" dirty="0"/>
          </a:p>
        </p:txBody>
      </p:sp>
      <p:sp>
        <p:nvSpPr>
          <p:cNvPr id="5" name="サブタイトル 4"/>
          <p:cNvSpPr>
            <a:spLocks noGrp="1"/>
          </p:cNvSpPr>
          <p:nvPr>
            <p:ph type="subTitle" idx="1"/>
          </p:nvPr>
        </p:nvSpPr>
        <p:spPr>
          <a:xfrm>
            <a:off x="323528" y="2204864"/>
            <a:ext cx="8640960" cy="2664296"/>
          </a:xfrm>
          <a:solidFill>
            <a:srgbClr val="FF0000"/>
          </a:solidFill>
        </p:spPr>
        <p:txBody>
          <a:bodyPr>
            <a:noAutofit/>
          </a:bodyPr>
          <a:lstStyle/>
          <a:p>
            <a:r>
              <a:rPr lang="ja-JP" altLang="en-US" sz="6600" dirty="0" smtClean="0">
                <a:solidFill>
                  <a:schemeClr val="bg1"/>
                </a:solidFill>
              </a:rPr>
              <a:t>（乗り放題）</a:t>
            </a:r>
            <a:endParaRPr lang="en-US" altLang="ja-JP" sz="6600" dirty="0" smtClean="0">
              <a:solidFill>
                <a:schemeClr val="bg1"/>
              </a:solidFill>
            </a:endParaRPr>
          </a:p>
          <a:p>
            <a:r>
              <a:rPr lang="ja-JP" altLang="en-US" sz="6600" dirty="0" smtClean="0">
                <a:solidFill>
                  <a:schemeClr val="bg1"/>
                </a:solidFill>
              </a:rPr>
              <a:t>定額制運賃の導入</a:t>
            </a:r>
            <a:endParaRPr kumimoji="1" lang="ja-JP" altLang="en-US" sz="6600" dirty="0">
              <a:solidFill>
                <a:schemeClr val="bg1"/>
              </a:solidFill>
            </a:endParaRPr>
          </a:p>
        </p:txBody>
      </p:sp>
      <p:sp>
        <p:nvSpPr>
          <p:cNvPr id="6" name="タイトル 3"/>
          <p:cNvSpPr txBox="1">
            <a:spLocks/>
          </p:cNvSpPr>
          <p:nvPr/>
        </p:nvSpPr>
        <p:spPr>
          <a:xfrm>
            <a:off x="611560" y="5127327"/>
            <a:ext cx="8062664" cy="1470025"/>
          </a:xfrm>
          <a:prstGeom prst="rect">
            <a:avLst/>
          </a:prstGeom>
          <a:solidFill>
            <a:schemeClr val="bg1"/>
          </a:solidFill>
          <a:ln>
            <a:solidFill>
              <a:schemeClr val="tx1">
                <a:lumMod val="95000"/>
                <a:lumOff val="5000"/>
              </a:schemeClr>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effectLst/>
                <a:uLnTx/>
                <a:uFillTx/>
                <a:latin typeface="+mj-lt"/>
                <a:ea typeface="+mj-ea"/>
                <a:cs typeface="+mj-cs"/>
              </a:rPr>
              <a:t>原価を顧客に分からせない智恵</a:t>
            </a:r>
            <a:endParaRPr kumimoji="1" lang="ja-JP" altLang="en-US" sz="4400" b="0"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426170"/>
          </a:xfrm>
          <a:solidFill>
            <a:srgbClr val="FFFF00"/>
          </a:solidFill>
          <a:ln>
            <a:solidFill>
              <a:schemeClr val="tx1">
                <a:lumMod val="95000"/>
                <a:lumOff val="5000"/>
              </a:schemeClr>
            </a:solidFill>
          </a:ln>
        </p:spPr>
        <p:txBody>
          <a:bodyPr>
            <a:normAutofit fontScale="90000"/>
          </a:bodyPr>
          <a:lstStyle/>
          <a:p>
            <a:r>
              <a:rPr kumimoji="1" lang="ja-JP" altLang="en-US" dirty="0" smtClean="0"/>
              <a:t>乗り放題モデルの元祖</a:t>
            </a:r>
            <a:r>
              <a:rPr kumimoji="1" lang="en-US" altLang="ja-JP" dirty="0" smtClean="0"/>
              <a:t/>
            </a:r>
            <a:br>
              <a:rPr kumimoji="1" lang="en-US" altLang="ja-JP" dirty="0" smtClean="0"/>
            </a:br>
            <a:r>
              <a:rPr lang="ja-JP" altLang="en-US" dirty="0" smtClean="0"/>
              <a:t>国鉄定期運賃</a:t>
            </a:r>
            <a:endParaRPr kumimoji="1" lang="ja-JP" altLang="en-US" dirty="0"/>
          </a:p>
        </p:txBody>
      </p:sp>
      <p:sp>
        <p:nvSpPr>
          <p:cNvPr id="3" name="コンテンツ プレースホルダ 2"/>
          <p:cNvSpPr>
            <a:spLocks noGrp="1"/>
          </p:cNvSpPr>
          <p:nvPr>
            <p:ph idx="1"/>
          </p:nvPr>
        </p:nvSpPr>
        <p:spPr>
          <a:xfrm>
            <a:off x="0" y="1988840"/>
            <a:ext cx="9144000" cy="4869160"/>
          </a:xfrm>
        </p:spPr>
        <p:txBody>
          <a:bodyPr>
            <a:noAutofit/>
          </a:bodyPr>
          <a:lstStyle/>
          <a:p>
            <a:r>
              <a:rPr kumimoji="1" lang="ja-JP" altLang="en-US" sz="3600" dirty="0" smtClean="0">
                <a:solidFill>
                  <a:srgbClr val="FF0000"/>
                </a:solidFill>
              </a:rPr>
              <a:t>定期運賃は通用期間内、通用区間内は乗り放題の運賃モデルで</a:t>
            </a:r>
            <a:r>
              <a:rPr lang="ja-JP" altLang="en-US" sz="3600" dirty="0" smtClean="0">
                <a:solidFill>
                  <a:srgbClr val="FF0000"/>
                </a:solidFill>
              </a:rPr>
              <a:t>ある　</a:t>
            </a:r>
            <a:endParaRPr lang="en-US" altLang="ja-JP" sz="3600" dirty="0" smtClean="0">
              <a:solidFill>
                <a:srgbClr val="FF0000"/>
              </a:solidFill>
            </a:endParaRPr>
          </a:p>
          <a:p>
            <a:pPr>
              <a:buNone/>
            </a:pPr>
            <a:r>
              <a:rPr lang="ja-JP" altLang="en-US" sz="3600" dirty="0" smtClean="0">
                <a:solidFill>
                  <a:srgbClr val="FF0000"/>
                </a:solidFill>
              </a:rPr>
              <a:t>　　　　➵京王電鉄の渋谷・新宿併用定期券</a:t>
            </a:r>
            <a:endParaRPr kumimoji="1" lang="en-US" altLang="ja-JP" sz="3600" dirty="0" smtClean="0">
              <a:solidFill>
                <a:srgbClr val="FF0000"/>
              </a:solidFill>
            </a:endParaRPr>
          </a:p>
          <a:p>
            <a:r>
              <a:rPr lang="en-US" altLang="ja-JP" sz="3600" dirty="0" smtClean="0"/>
              <a:t>1840</a:t>
            </a:r>
            <a:r>
              <a:rPr lang="ja-JP" altLang="en-US" sz="3600" dirty="0" smtClean="0"/>
              <a:t>年英国郵便制度　当初は距離比例制でなかなか普及しなった。全国一律性に変更した結果、大衆化が一気に進んだ</a:t>
            </a:r>
            <a:endParaRPr lang="en-US" altLang="ja-JP" sz="3600" dirty="0" smtClean="0"/>
          </a:p>
          <a:p>
            <a:r>
              <a:rPr lang="ja-JP" altLang="en-US" sz="3600" dirty="0" smtClean="0">
                <a:solidFill>
                  <a:srgbClr val="FF0000"/>
                </a:solidFill>
              </a:rPr>
              <a:t>デズニーランドのパスポート　園内使い放題</a:t>
            </a:r>
            <a:endParaRPr kumimoji="1" lang="ja-JP" altLang="en-US" sz="3600" dirty="0">
              <a:solidFill>
                <a:srgbClr val="FF000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008" y="44624"/>
            <a:ext cx="8964488" cy="1143000"/>
          </a:xfrm>
          <a:solidFill>
            <a:srgbClr val="FFFF00"/>
          </a:solidFill>
          <a:ln w="38100">
            <a:solidFill>
              <a:schemeClr val="tx1">
                <a:lumMod val="95000"/>
                <a:lumOff val="5000"/>
              </a:schemeClr>
            </a:solidFill>
          </a:ln>
        </p:spPr>
        <p:txBody>
          <a:bodyPr>
            <a:normAutofit fontScale="90000"/>
          </a:bodyPr>
          <a:lstStyle/>
          <a:p>
            <a:r>
              <a:rPr lang="en-US" altLang="ja-JP" b="1" dirty="0" smtClean="0"/>
              <a:t>1年無制限乗り放題</a:t>
            </a:r>
            <a:r>
              <a:rPr lang="en-US" altLang="ja-JP" dirty="0" smtClean="0"/>
              <a:t> </a:t>
            </a:r>
            <a:r>
              <a:rPr lang="en-US" altLang="ja-JP" b="1" dirty="0" err="1" smtClean="0"/>
              <a:t>ANAプレミアムパス</a:t>
            </a:r>
            <a:r>
              <a:rPr lang="ja-JP" altLang="ja-JP" dirty="0" smtClean="0"/>
              <a:t>　</a:t>
            </a:r>
            <a:endParaRPr kumimoji="1" lang="ja-JP" altLang="en-US" dirty="0"/>
          </a:p>
        </p:txBody>
      </p:sp>
      <p:sp>
        <p:nvSpPr>
          <p:cNvPr id="3" name="コンテンツ プレースホルダ 2"/>
          <p:cNvSpPr>
            <a:spLocks noGrp="1"/>
          </p:cNvSpPr>
          <p:nvPr>
            <p:ph idx="1"/>
          </p:nvPr>
        </p:nvSpPr>
        <p:spPr>
          <a:xfrm>
            <a:off x="216024" y="1844824"/>
            <a:ext cx="8820472" cy="4392488"/>
          </a:xfrm>
        </p:spPr>
        <p:txBody>
          <a:bodyPr>
            <a:normAutofit/>
          </a:bodyPr>
          <a:lstStyle/>
          <a:p>
            <a:r>
              <a:rPr lang="en-US" altLang="ja-JP" sz="4000" b="1" dirty="0" err="1" smtClean="0"/>
              <a:t>全日空プレミアムクラス</a:t>
            </a:r>
            <a:endParaRPr lang="en-US" altLang="ja-JP" sz="4000" b="1" dirty="0" smtClean="0"/>
          </a:p>
          <a:p>
            <a:r>
              <a:rPr lang="en-US" altLang="ja-JP" sz="4000" b="1" dirty="0" smtClean="0"/>
              <a:t>1年無制限乗り放題</a:t>
            </a:r>
            <a:r>
              <a:rPr lang="en-US" altLang="ja-JP" sz="4000" dirty="0" smtClean="0"/>
              <a:t> </a:t>
            </a:r>
            <a:endParaRPr lang="ja-JP" altLang="ja-JP" sz="4000" dirty="0" smtClean="0"/>
          </a:p>
          <a:p>
            <a:r>
              <a:rPr lang="en-US" altLang="ja-JP" sz="4000" b="1" dirty="0" smtClean="0"/>
              <a:t>300万円</a:t>
            </a:r>
            <a:r>
              <a:rPr lang="ja-JP" altLang="en-US" sz="4000" b="1" dirty="0" smtClean="0"/>
              <a:t>で</a:t>
            </a:r>
            <a:r>
              <a:rPr lang="en-US" altLang="ja-JP" sz="4000" b="1" dirty="0" smtClean="0"/>
              <a:t>2008</a:t>
            </a:r>
            <a:r>
              <a:rPr lang="ja-JP" altLang="en-US" sz="4000" b="1" dirty="0" smtClean="0"/>
              <a:t>年に実施</a:t>
            </a:r>
            <a:endParaRPr lang="en-US" altLang="ja-JP" sz="4000" b="1" dirty="0" smtClean="0"/>
          </a:p>
          <a:p>
            <a:r>
              <a:rPr lang="ja-JP" altLang="ja-JP" sz="4000" dirty="0" smtClean="0"/>
              <a:t>第</a:t>
            </a:r>
            <a:r>
              <a:rPr lang="en-US" altLang="ja-JP" sz="4000" dirty="0" smtClean="0"/>
              <a:t>1</a:t>
            </a:r>
            <a:r>
              <a:rPr lang="ja-JP" altLang="ja-JP" sz="4000" dirty="0" smtClean="0"/>
              <a:t>回販売</a:t>
            </a:r>
            <a:r>
              <a:rPr lang="en-US" altLang="ja-JP" sz="4000" dirty="0" smtClean="0"/>
              <a:t>100</a:t>
            </a:r>
            <a:r>
              <a:rPr lang="ja-JP" altLang="ja-JP" sz="4000" dirty="0" smtClean="0"/>
              <a:t>枚の限定と追加販売分</a:t>
            </a:r>
            <a:r>
              <a:rPr lang="en-US" altLang="ja-JP" sz="4000" dirty="0" smtClean="0"/>
              <a:t>150</a:t>
            </a:r>
            <a:r>
              <a:rPr lang="ja-JP" altLang="ja-JP" sz="4000" dirty="0" smtClean="0"/>
              <a:t>枚は売切</a:t>
            </a:r>
          </a:p>
          <a:p>
            <a:r>
              <a:rPr lang="en-US" altLang="ja-JP" sz="4000" b="1" dirty="0" smtClean="0"/>
              <a:t>2000</a:t>
            </a:r>
            <a:r>
              <a:rPr lang="ja-JP" altLang="ja-JP" sz="4000" b="1" dirty="0" smtClean="0"/>
              <a:t>万マイルくらいは</a:t>
            </a:r>
            <a:r>
              <a:rPr lang="ja-JP" altLang="en-US" sz="4000" b="1" dirty="0" smtClean="0"/>
              <a:t>獲得</a:t>
            </a:r>
            <a:r>
              <a:rPr lang="ja-JP" altLang="ja-JP" sz="4000" b="1" dirty="0" smtClean="0"/>
              <a:t>出</a:t>
            </a:r>
            <a:r>
              <a:rPr lang="ja-JP" altLang="en-US" sz="4000" b="1" dirty="0" smtClean="0"/>
              <a:t>せる</a:t>
            </a:r>
            <a:endParaRPr lang="ja-JP" altLang="ja-JP" sz="4000" dirty="0" smtClean="0"/>
          </a:p>
          <a:p>
            <a:endParaRPr kumimoji="1" lang="ja-JP" altLang="en-US" sz="3600"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426170"/>
          </a:xfrm>
          <a:solidFill>
            <a:schemeClr val="accent5">
              <a:lumMod val="20000"/>
              <a:lumOff val="80000"/>
            </a:schemeClr>
          </a:solidFill>
          <a:ln w="28575">
            <a:solidFill>
              <a:schemeClr val="tx1"/>
            </a:solidFill>
          </a:ln>
        </p:spPr>
        <p:txBody>
          <a:bodyPr>
            <a:normAutofit fontScale="90000"/>
          </a:bodyPr>
          <a:lstStyle/>
          <a:p>
            <a:r>
              <a:rPr lang="ja-JP" altLang="en-US" b="1" dirty="0" smtClean="0"/>
              <a:t>定額年会費で乗り放題 新高速乗合バス「</a:t>
            </a:r>
            <a:r>
              <a:rPr lang="en-US" altLang="ja-JP" b="1" dirty="0" smtClean="0"/>
              <a:t>YOKARO</a:t>
            </a:r>
            <a:r>
              <a:rPr lang="ja-JP" altLang="en-US" b="1" dirty="0" smtClean="0"/>
              <a:t>」</a:t>
            </a:r>
            <a:endParaRPr kumimoji="1" lang="ja-JP" altLang="en-US" dirty="0"/>
          </a:p>
        </p:txBody>
      </p:sp>
      <p:pic>
        <p:nvPicPr>
          <p:cNvPr id="4" name="Picture 2" descr="Yokaro_Member_Web.jpg"/>
          <p:cNvPicPr>
            <a:picLocks noChangeAspect="1" noChangeArrowheads="1"/>
          </p:cNvPicPr>
          <p:nvPr/>
        </p:nvPicPr>
        <p:blipFill>
          <a:blip r:embed="rId3" cstate="print"/>
          <a:srcRect/>
          <a:stretch>
            <a:fillRect/>
          </a:stretch>
        </p:blipFill>
        <p:spPr bwMode="auto">
          <a:xfrm>
            <a:off x="1595735" y="1916832"/>
            <a:ext cx="5928593" cy="4608512"/>
          </a:xfrm>
          <a:prstGeom prst="rect">
            <a:avLst/>
          </a:prstGeom>
          <a:noFill/>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2218258"/>
          </a:xfrm>
          <a:solidFill>
            <a:srgbClr val="FFFF00"/>
          </a:solidFill>
          <a:ln>
            <a:solidFill>
              <a:schemeClr val="tx1">
                <a:lumMod val="95000"/>
                <a:lumOff val="5000"/>
              </a:schemeClr>
            </a:solidFill>
          </a:ln>
        </p:spPr>
        <p:txBody>
          <a:bodyPr>
            <a:normAutofit/>
          </a:bodyPr>
          <a:lstStyle/>
          <a:p>
            <a:r>
              <a:rPr lang="ja-JP" altLang="en-US" b="1" dirty="0" smtClean="0"/>
              <a:t>ニューヨークの独立系カフェで月</a:t>
            </a:r>
            <a:r>
              <a:rPr lang="en-US" altLang="ja-JP" b="1" dirty="0" smtClean="0"/>
              <a:t>45</a:t>
            </a:r>
            <a:r>
              <a:rPr lang="ja-JP" altLang="en-US" b="1" dirty="0" smtClean="0"/>
              <a:t>ドル～の</a:t>
            </a:r>
            <a:r>
              <a:rPr lang="ja-JP" altLang="en-US" b="1" dirty="0" smtClean="0">
                <a:solidFill>
                  <a:srgbClr val="FF0000"/>
                </a:solidFill>
              </a:rPr>
              <a:t>定額コーヒー飲み放題</a:t>
            </a:r>
            <a:r>
              <a:rPr lang="ja-JP" altLang="en-US" b="1" dirty="0" smtClean="0"/>
              <a:t>を提供するアプリ </a:t>
            </a:r>
            <a:r>
              <a:rPr lang="en-US" altLang="ja-JP" b="1" dirty="0" smtClean="0"/>
              <a:t>Cups</a:t>
            </a:r>
            <a:endParaRPr kumimoji="1" lang="ja-JP" altLang="en-US" dirty="0"/>
          </a:p>
        </p:txBody>
      </p:sp>
      <p:sp>
        <p:nvSpPr>
          <p:cNvPr id="3" name="コンテンツ プレースホルダ 2"/>
          <p:cNvSpPr>
            <a:spLocks noGrp="1"/>
          </p:cNvSpPr>
          <p:nvPr>
            <p:ph idx="1"/>
          </p:nvPr>
        </p:nvSpPr>
        <p:spPr>
          <a:xfrm>
            <a:off x="457200" y="2647453"/>
            <a:ext cx="8229600" cy="4210547"/>
          </a:xfrm>
        </p:spPr>
        <p:txBody>
          <a:bodyPr>
            <a:normAutofit/>
          </a:bodyPr>
          <a:lstStyle/>
          <a:p>
            <a:r>
              <a:rPr lang="en-US" altLang="ja-JP" dirty="0" smtClean="0"/>
              <a:t>Cups</a:t>
            </a:r>
            <a:r>
              <a:rPr lang="ja-JP" altLang="en-US" dirty="0" smtClean="0"/>
              <a:t>は、ニューヨークの独立系カフェ</a:t>
            </a:r>
            <a:r>
              <a:rPr lang="en-US" altLang="ja-JP" dirty="0" smtClean="0"/>
              <a:t>31</a:t>
            </a:r>
            <a:r>
              <a:rPr lang="ja-JP" altLang="en-US" dirty="0" smtClean="0"/>
              <a:t>店で、スマートフォンアプリを使ってデジタルな回数券や飲み放題でコーヒーを楽しめる</a:t>
            </a:r>
            <a:endParaRPr lang="en-US" altLang="ja-JP" dirty="0" smtClean="0"/>
          </a:p>
          <a:p>
            <a:r>
              <a:rPr lang="ja-JP" altLang="en-US" dirty="0" smtClean="0"/>
              <a:t>普通コーヒー月額</a:t>
            </a:r>
            <a:r>
              <a:rPr lang="en-US" altLang="ja-JP" dirty="0" smtClean="0"/>
              <a:t>45</a:t>
            </a:r>
            <a:r>
              <a:rPr lang="ja-JP" altLang="en-US" dirty="0" smtClean="0"/>
              <a:t>ドル、エスプレッソ系コーヒー月額</a:t>
            </a:r>
            <a:r>
              <a:rPr lang="en-US" altLang="ja-JP" dirty="0" smtClean="0"/>
              <a:t>85</a:t>
            </a:r>
            <a:r>
              <a:rPr lang="ja-JP" altLang="en-US" dirty="0" smtClean="0"/>
              <a:t>ドルの固定料金で、参加のどのカフェでも飲み放題</a:t>
            </a:r>
            <a:endParaRPr lang="en-US" altLang="ja-JP" dirty="0" smtClean="0"/>
          </a:p>
          <a:p>
            <a:r>
              <a:rPr lang="ja-JP" altLang="en-US" dirty="0" smtClean="0"/>
              <a:t>制限は一つ。一杯頼んだら、次の注文は少なくても</a:t>
            </a:r>
            <a:r>
              <a:rPr lang="en-US" altLang="ja-JP" dirty="0" smtClean="0"/>
              <a:t>30</a:t>
            </a:r>
            <a:r>
              <a:rPr lang="ja-JP" altLang="en-US" dirty="0" smtClean="0"/>
              <a:t>分おいた後でなければいけない。</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cups-map">
            <a:hlinkClick r:id="rId3"/>
          </p:cNvPr>
          <p:cNvPicPr>
            <a:picLocks noChangeAspect="1" noChangeArrowheads="1"/>
          </p:cNvPicPr>
          <p:nvPr/>
        </p:nvPicPr>
        <p:blipFill>
          <a:blip r:embed="rId4" cstate="print"/>
          <a:srcRect/>
          <a:stretch>
            <a:fillRect/>
          </a:stretch>
        </p:blipFill>
        <p:spPr bwMode="auto">
          <a:xfrm>
            <a:off x="701402" y="188640"/>
            <a:ext cx="8319042" cy="6428351"/>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3645024"/>
            <a:ext cx="7772400" cy="2520280"/>
          </a:xfrm>
          <a:noFill/>
          <a:ln>
            <a:solidFill>
              <a:schemeClr val="tx1">
                <a:lumMod val="95000"/>
                <a:lumOff val="5000"/>
              </a:schemeClr>
            </a:solidFill>
          </a:ln>
        </p:spPr>
        <p:txBody>
          <a:bodyPr>
            <a:normAutofit/>
          </a:bodyPr>
          <a:lstStyle/>
          <a:p>
            <a:r>
              <a:rPr lang="ja-JP" altLang="en-US" dirty="0" smtClean="0">
                <a:solidFill>
                  <a:schemeClr val="tx1">
                    <a:lumMod val="95000"/>
                    <a:lumOff val="5000"/>
                  </a:schemeClr>
                </a:solidFill>
              </a:rPr>
              <a:t>自家用自動車の有償運送制度の基礎自治体への移管</a:t>
            </a:r>
            <a:endParaRPr kumimoji="1" lang="ja-JP" altLang="en-US" dirty="0">
              <a:solidFill>
                <a:schemeClr val="tx1">
                  <a:lumMod val="95000"/>
                  <a:lumOff val="5000"/>
                </a:schemeClr>
              </a:solidFill>
            </a:endParaRPr>
          </a:p>
        </p:txBody>
      </p:sp>
      <p:sp>
        <p:nvSpPr>
          <p:cNvPr id="3" name="サブタイトル 2"/>
          <p:cNvSpPr>
            <a:spLocks noGrp="1"/>
          </p:cNvSpPr>
          <p:nvPr>
            <p:ph type="subTitle" idx="1"/>
          </p:nvPr>
        </p:nvSpPr>
        <p:spPr>
          <a:xfrm>
            <a:off x="1371600" y="1581944"/>
            <a:ext cx="6400800" cy="1270992"/>
          </a:xfrm>
          <a:solidFill>
            <a:srgbClr val="FFFF00"/>
          </a:solidFill>
          <a:ln>
            <a:solidFill>
              <a:schemeClr val="accent1"/>
            </a:solidFill>
          </a:ln>
        </p:spPr>
        <p:txBody>
          <a:bodyPr>
            <a:normAutofit/>
          </a:bodyPr>
          <a:lstStyle/>
          <a:p>
            <a:r>
              <a:rPr lang="ja-JP" altLang="en-US" sz="6600" dirty="0" smtClean="0">
                <a:solidFill>
                  <a:schemeClr val="tx1">
                    <a:lumMod val="95000"/>
                    <a:lumOff val="5000"/>
                  </a:schemeClr>
                </a:solidFill>
              </a:rPr>
              <a:t>地方分権改革</a:t>
            </a:r>
            <a:endParaRPr kumimoji="1" lang="ja-JP" altLang="en-US" sz="66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332656"/>
            <a:ext cx="8784976" cy="6525343"/>
          </a:xfrm>
          <a:solidFill>
            <a:srgbClr val="FFFF00"/>
          </a:solidFill>
        </p:spPr>
        <p:txBody>
          <a:bodyPr>
            <a:normAutofit lnSpcReduction="10000"/>
          </a:bodyPr>
          <a:lstStyle/>
          <a:p>
            <a:r>
              <a:rPr kumimoji="1" lang="ja-JP" altLang="en-US" sz="4400" dirty="0" smtClean="0">
                <a:solidFill>
                  <a:schemeClr val="tx1">
                    <a:lumMod val="95000"/>
                    <a:lumOff val="5000"/>
                  </a:schemeClr>
                </a:solidFill>
              </a:rPr>
              <a:t>マイカーを前提とした地域社会において、今後はマイカーに頼れなくなる高齢者が増加する</a:t>
            </a:r>
            <a:endParaRPr kumimoji="1" lang="en-US" altLang="ja-JP" sz="4400" dirty="0" smtClean="0">
              <a:solidFill>
                <a:schemeClr val="tx1">
                  <a:lumMod val="95000"/>
                  <a:lumOff val="5000"/>
                </a:schemeClr>
              </a:solidFill>
            </a:endParaRPr>
          </a:p>
          <a:p>
            <a:r>
              <a:rPr lang="ja-JP" altLang="en-US" sz="4400" dirty="0" smtClean="0">
                <a:solidFill>
                  <a:schemeClr val="tx1">
                    <a:lumMod val="95000"/>
                    <a:lumOff val="5000"/>
                  </a:schemeClr>
                </a:solidFill>
              </a:rPr>
              <a:t>高齢者の足の確保は、家族ではなく、地域の責任⇒地域の行政の責任、議会の重要課題</a:t>
            </a:r>
            <a:endParaRPr lang="en-US" altLang="ja-JP" sz="4400" dirty="0" smtClean="0">
              <a:solidFill>
                <a:schemeClr val="tx1">
                  <a:lumMod val="95000"/>
                  <a:lumOff val="5000"/>
                </a:schemeClr>
              </a:solidFill>
            </a:endParaRPr>
          </a:p>
          <a:p>
            <a:r>
              <a:rPr lang="ja-JP" altLang="en-US" sz="4400" dirty="0" smtClean="0">
                <a:solidFill>
                  <a:schemeClr val="tx1">
                    <a:lumMod val="95000"/>
                    <a:lumOff val="5000"/>
                  </a:schemeClr>
                </a:solidFill>
              </a:rPr>
              <a:t>軽自動車税等を負担するのは地域社会</a:t>
            </a:r>
            <a:endParaRPr lang="en-US" altLang="ja-JP" sz="4400" dirty="0" smtClean="0">
              <a:solidFill>
                <a:schemeClr val="tx1">
                  <a:lumMod val="95000"/>
                  <a:lumOff val="5000"/>
                </a:schemeClr>
              </a:solidFill>
            </a:endParaRPr>
          </a:p>
          <a:p>
            <a:r>
              <a:rPr lang="ja-JP" altLang="en-US" sz="4400" dirty="0" smtClean="0">
                <a:solidFill>
                  <a:schemeClr val="tx1">
                    <a:lumMod val="95000"/>
                    <a:lumOff val="5000"/>
                  </a:schemeClr>
                </a:solidFill>
              </a:rPr>
              <a:t>新たなビジネスチャンスの創出</a:t>
            </a:r>
            <a:endParaRPr lang="en-US" altLang="ja-JP" sz="4400" dirty="0" smtClean="0">
              <a:solidFill>
                <a:schemeClr val="tx1">
                  <a:lumMod val="95000"/>
                  <a:lumOff val="5000"/>
                </a:schemeClr>
              </a:solidFill>
            </a:endParaRPr>
          </a:p>
          <a:p>
            <a:endParaRPr lang="en-US" altLang="ja-JP" dirty="0" smtClean="0"/>
          </a:p>
          <a:p>
            <a:endParaRPr kumimoji="1" lang="ja-JP"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9380</TotalTime>
  <Words>4122</Words>
  <Application>Microsoft Office PowerPoint</Application>
  <PresentationFormat>画面に合わせる (4:3)</PresentationFormat>
  <Paragraphs>629</Paragraphs>
  <Slides>120</Slides>
  <Notes>118</Notes>
  <HiddenSlides>4</HiddenSlides>
  <MMClips>0</MMClips>
  <ScaleCrop>false</ScaleCrop>
  <HeadingPairs>
    <vt:vector size="4" baseType="variant">
      <vt:variant>
        <vt:lpstr>テーマ</vt:lpstr>
      </vt:variant>
      <vt:variant>
        <vt:i4>1</vt:i4>
      </vt:variant>
      <vt:variant>
        <vt:lpstr>スライド タイトル</vt:lpstr>
      </vt:variant>
      <vt:variant>
        <vt:i4>120</vt:i4>
      </vt:variant>
    </vt:vector>
  </HeadingPairs>
  <TitlesOfParts>
    <vt:vector size="121" baseType="lpstr">
      <vt:lpstr>Office テーマ</vt:lpstr>
      <vt:lpstr>Ｇｏｏｇｌｅ戦略から見る これからの 人流・観光ビジネス</vt:lpstr>
      <vt:lpstr>スライド 2</vt:lpstr>
      <vt:lpstr>スライド 3</vt:lpstr>
      <vt:lpstr>スライド 4</vt:lpstr>
      <vt:lpstr>スライド 5</vt:lpstr>
      <vt:lpstr>スライド 6</vt:lpstr>
      <vt:lpstr>スライド 7</vt:lpstr>
      <vt:lpstr>スライド 8</vt:lpstr>
      <vt:lpstr>身内のドライバー Uberの評価システムに反発</vt:lpstr>
      <vt:lpstr>　黒船Ｕｂｅｒの上陸  （ＧＯＯＧＬＥ関連企業）</vt:lpstr>
      <vt:lpstr>スライド 11</vt:lpstr>
      <vt:lpstr>Uberの報道　WSJのライヴ</vt:lpstr>
      <vt:lpstr>Uberの設立（創業神話）</vt:lpstr>
      <vt:lpstr>スライド 14</vt:lpstr>
      <vt:lpstr>無人航空機（ドローン）メーカー グーグルが買収</vt:lpstr>
      <vt:lpstr>「地球を無料WiFi網で覆い尽くす」 「アウターネット」構想</vt:lpstr>
      <vt:lpstr>人流</vt:lpstr>
      <vt:lpstr>人口一億人時代は悪くない</vt:lpstr>
      <vt:lpstr>２０５０年 無居住化地点  </vt:lpstr>
      <vt:lpstr>高齢者の足の確保</vt:lpstr>
      <vt:lpstr>横軸の人流</vt:lpstr>
      <vt:lpstr>スライド 22</vt:lpstr>
      <vt:lpstr>国民国家    外国人労働者と観光</vt:lpstr>
      <vt:lpstr>資本主義の利潤</vt:lpstr>
      <vt:lpstr>誰も考えたことのない理論や技術を研究・開発することを重視　 「20％ルール」</vt:lpstr>
      <vt:lpstr>日本（欧州）にGoogleは生まれるか</vt:lpstr>
      <vt:lpstr>宅急便の開発  小倉昌男  駅で手荷物を持っている乗客を見て、無限のマーケットがあると感じた  しかし現在のヤマトは単体（物流）から抜け出せていない印象</vt:lpstr>
      <vt:lpstr>ヤマトとＡｍａｚｏｎ</vt:lpstr>
      <vt:lpstr>わずか月額1000円で電子書籍が読み放題の「Kindle Unlimited」をAmazonが間違って公開</vt:lpstr>
      <vt:lpstr>米アマゾン 注文前に商品出荷サービス検討中</vt:lpstr>
      <vt:lpstr>閑話休題</vt:lpstr>
      <vt:lpstr>私見</vt:lpstr>
      <vt:lpstr>検索の進化、知能の進化⇒非言語</vt:lpstr>
      <vt:lpstr>人間の能力を持つ検索エンジン</vt:lpstr>
      <vt:lpstr>心と体　二元論</vt:lpstr>
      <vt:lpstr>スライド 36</vt:lpstr>
      <vt:lpstr>2008年高崎経済大講義ノートから抜粋　 Google　Ride　Finder</vt:lpstr>
      <vt:lpstr>Googleの人流戦略</vt:lpstr>
      <vt:lpstr>ＧＯＯＧＬＥ戦略 人流業発展の兆し</vt:lpstr>
      <vt:lpstr>スマホ配車 スマホ観光からの発展 （××無線➵アプリ）</vt:lpstr>
      <vt:lpstr>大胆な予想</vt:lpstr>
      <vt:lpstr>目⇒ウェアラブル</vt:lpstr>
      <vt:lpstr>スライド 43</vt:lpstr>
      <vt:lpstr>検索履歴などから利用者の嗜好把握</vt:lpstr>
      <vt:lpstr>広告メディアとして大きな可能性</vt:lpstr>
      <vt:lpstr>ウエアラブルから埋め込みへ 次世代機器は体内に「装着」</vt:lpstr>
      <vt:lpstr>Google Glassと社会問題</vt:lpstr>
      <vt:lpstr>ウェアラブルコンピュータ 目と手　⇒　人工知能への一里塚</vt:lpstr>
      <vt:lpstr>非言語世界への進出</vt:lpstr>
      <vt:lpstr>観光学の脳科学への収斂（人流学）</vt:lpstr>
      <vt:lpstr>自動運転車  「ぶつからない車」の手本は魚群 「衝突回避」と「群走行」の両立するアルゴリズム研究  世間の目　飲酒運転➵高齢者運転</vt:lpstr>
      <vt:lpstr>自動運転の時代 立花隆　</vt:lpstr>
      <vt:lpstr>スライド 53</vt:lpstr>
      <vt:lpstr>日本のシナリオ</vt:lpstr>
      <vt:lpstr>国土交通省、損害保険会社</vt:lpstr>
      <vt:lpstr>自動運転車は鉄道の発達と同じ道</vt:lpstr>
      <vt:lpstr>第四の消費社会（三浦展説）</vt:lpstr>
      <vt:lpstr>旅館業法と不動産賃貸業</vt:lpstr>
      <vt:lpstr>Airbnb</vt:lpstr>
      <vt:lpstr>乗合・貸切二分類制度のドグマ</vt:lpstr>
      <vt:lpstr>休憩➵➵➵Youtube➵➵</vt:lpstr>
      <vt:lpstr>休憩</vt:lpstr>
      <vt:lpstr>Google Maps 観光案内書が要らなくなる</vt:lpstr>
      <vt:lpstr>Street View</vt:lpstr>
      <vt:lpstr>海からのストリートビュープロジェクトを開始 あなたもトレッカーで撮影してみませんか？ 観光協会、非営利団体、大学、研究機関などに所属する方で、アクセスの難しい場所での画像の収集が可能でしたら、ぜひトレッカーの貸し出しをお申し込みになり、地図の拡大にご協力ください。</vt:lpstr>
      <vt:lpstr>「タイムトラベル」機能を追加</vt:lpstr>
      <vt:lpstr>グーグルがストリートアートを蘇らせる</vt:lpstr>
      <vt:lpstr>世界遺産・アンコールワット</vt:lpstr>
      <vt:lpstr>本物のマーケティング</vt:lpstr>
      <vt:lpstr>無人島に漂流→７年間遭難した女性、ビーチに巨大なSOSを書く→子供がGoogle Earthで発見→無事救出！</vt:lpstr>
      <vt:lpstr>休憩</vt:lpstr>
      <vt:lpstr>休憩</vt:lpstr>
      <vt:lpstr>デジタル人流時代の到来</vt:lpstr>
      <vt:lpstr>グーグル、ホテル予約事業を強化</vt:lpstr>
      <vt:lpstr>有償と無償　　コスト回収の方便</vt:lpstr>
      <vt:lpstr>スライド 76</vt:lpstr>
      <vt:lpstr>スライド 77</vt:lpstr>
      <vt:lpstr>無料送迎タクシー</vt:lpstr>
      <vt:lpstr>Googleが新たな広告戦略 実店舗への無料送迎タクシーの特許取得</vt:lpstr>
      <vt:lpstr>スライド 80</vt:lpstr>
      <vt:lpstr>スライド 81</vt:lpstr>
      <vt:lpstr>グーグル、ネット広告から実店舗に行く利用者を追跡</vt:lpstr>
      <vt:lpstr>無料視聴+有料広告のビジネスモデル必然ではなかった</vt:lpstr>
      <vt:lpstr>出版事業ビジネスモデルの沿革</vt:lpstr>
      <vt:lpstr>旅行（人流）と通貨・貨幣（金流）</vt:lpstr>
      <vt:lpstr>「ヒトが動く、情報が動く、カネは別」 　　　　　　➵ ➵ ➵電子路銀➵ ➵ ➵ 　　「ヒトも情報もカネも同時に動く」 Googleの狙いどころ</vt:lpstr>
      <vt:lpstr>「顔パス」決済 決済非現金化が急増　</vt:lpstr>
      <vt:lpstr>特定多数のビッグデータ</vt:lpstr>
      <vt:lpstr>ビッグデータ　「特定」多数➵予測</vt:lpstr>
      <vt:lpstr>スライド 90</vt:lpstr>
      <vt:lpstr>Google Earth</vt:lpstr>
      <vt:lpstr>規制緩和ではなく制度創造</vt:lpstr>
      <vt:lpstr>乗り放題モデルの元祖 国鉄定期運賃</vt:lpstr>
      <vt:lpstr>1年無制限乗り放題 ANAプレミアムパス　</vt:lpstr>
      <vt:lpstr>定額年会費で乗り放題 新高速乗合バス「YOKARO」</vt:lpstr>
      <vt:lpstr>ニューヨークの独立系カフェで月45ドル～の定額コーヒー飲み放題を提供するアプリ Cups</vt:lpstr>
      <vt:lpstr>スライド 97</vt:lpstr>
      <vt:lpstr>自家用自動車の有償運送制度の基礎自治体への移管</vt:lpstr>
      <vt:lpstr>スライド 99</vt:lpstr>
      <vt:lpstr>高齢化社会  自家用運送事業のマーケット時代</vt:lpstr>
      <vt:lpstr>   </vt:lpstr>
      <vt:lpstr>地域交通産業（タクシー）と農業</vt:lpstr>
      <vt:lpstr>地方分権が生んだ 安心院町の農村民泊</vt:lpstr>
      <vt:lpstr>自家用自動車の「有償」運送</vt:lpstr>
      <vt:lpstr>地域は千差万別、足も千差万別</vt:lpstr>
      <vt:lpstr>マイカー成熟社会 軽自動車税の前身は自転車、荷車税</vt:lpstr>
      <vt:lpstr>軽自動車税収入</vt:lpstr>
      <vt:lpstr>失敗の典型例 収支比率低迷続き　 経費９割以上市が負担　 袖ケ浦市平川地区</vt:lpstr>
      <vt:lpstr>スライド 109</vt:lpstr>
      <vt:lpstr>マイカーに代わる 何時でも乗れるサービスの提供</vt:lpstr>
      <vt:lpstr>効率的運営</vt:lpstr>
      <vt:lpstr>新しいビジネスモデル</vt:lpstr>
      <vt:lpstr>スライド 113</vt:lpstr>
      <vt:lpstr>スライド 114</vt:lpstr>
      <vt:lpstr>①「乗り放題」制度の導入</vt:lpstr>
      <vt:lpstr>②「スマホとアプリ」の配布 普及すれば顔パスも併用</vt:lpstr>
      <vt:lpstr>グーグル、パーツを自由に組合わせるスマホに本腰。50ドル（約5000円）での発売を目指す</vt:lpstr>
      <vt:lpstr>高齢者用 地域乗り放題交通</vt:lpstr>
      <vt:lpstr>学生からの提案（１）</vt:lpstr>
      <vt:lpstr>学生からの提案（２）</vt:lpstr>
    </vt:vector>
  </TitlesOfParts>
  <Company>DELLNBX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第十回 モバイル交通革命</dc:title>
  <dc:creator>teramae</dc:creator>
  <cp:lastModifiedBy>teramae</cp:lastModifiedBy>
  <cp:revision>216</cp:revision>
  <dcterms:created xsi:type="dcterms:W3CDTF">2014-02-08T00:25:09Z</dcterms:created>
  <dcterms:modified xsi:type="dcterms:W3CDTF">2014-07-17T22:34:12Z</dcterms:modified>
</cp:coreProperties>
</file>